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1" r:id="rId4"/>
    <p:sldId id="264" r:id="rId5"/>
    <p:sldId id="258" r:id="rId6"/>
    <p:sldId id="287" r:id="rId7"/>
    <p:sldId id="260" r:id="rId8"/>
    <p:sldId id="257" r:id="rId9"/>
    <p:sldId id="266" r:id="rId10"/>
    <p:sldId id="268" r:id="rId11"/>
    <p:sldId id="270" r:id="rId12"/>
    <p:sldId id="274" r:id="rId13"/>
    <p:sldId id="276" r:id="rId14"/>
    <p:sldId id="278" r:id="rId15"/>
    <p:sldId id="279" r:id="rId16"/>
    <p:sldId id="280" r:id="rId17"/>
    <p:sldId id="281" r:id="rId18"/>
    <p:sldId id="282" r:id="rId19"/>
    <p:sldId id="267" r:id="rId20"/>
    <p:sldId id="283" r:id="rId21"/>
    <p:sldId id="265" r:id="rId22"/>
    <p:sldId id="27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0CD4E-698B-4624-9335-336F23404A7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1B0FE-BAC8-4EDE-8895-478A0F8D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2/2/2016</a:t>
            </a:r>
          </a:p>
        </p:txBody>
      </p:sp>
    </p:spTree>
    <p:extLst>
      <p:ext uri="{BB962C8B-B14F-4D97-AF65-F5344CB8AC3E}">
        <p14:creationId xmlns:p14="http://schemas.microsoft.com/office/powerpoint/2010/main" val="204883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C27C-F83B-C97F-A4B5-E3286C95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35CF6-B084-04B6-6E89-E6FC1A752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83E8-DA0B-372F-659A-50369532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D9C9-2D80-6B91-0B64-743492DC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8DE4-D3EC-14E5-E328-7C477A4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C675-1BC0-8CDC-16BE-180D83C1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451CF-28BF-0F46-6F5D-9A3C147F7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A8A3-FFC0-37AC-0DB7-AA7EC83D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8264-718C-3812-F2DD-33B37803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2DF9-DE9A-783F-B2DB-7FE363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8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D1D48-EEA5-286D-92FD-7E4068F99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5BCF4-29D7-7ACB-85C6-496E1A5C8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59F4-1F8C-CF94-BCC8-E08027A9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FED2-A433-4CD5-54BA-4F5B6E08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E988-EB03-3D16-5C4A-C0A03A69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C444-0586-45CE-1C5C-01C15E29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0A25-784A-8114-2F19-48BA63F2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2F68-D53D-1C5D-D472-5BC1B1B8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D4A5A-5620-288F-1E01-6E7722AF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63A94-FB21-0E65-1C13-67C30409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247B-30AC-0F08-919F-48DD3489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236AA-8989-B4B1-632F-FEBFF8EC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04AA-A1FB-696C-DA80-A7DCC2F0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090F-2115-81D1-2520-7578D3A8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5DB3-2267-B545-096A-83262433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B807-A592-72D3-99A5-2104680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7F388-34DF-236D-F4B3-AD9AC68BC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C8166-7931-DDC7-5870-BF503942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8ED41-DB44-76E6-6827-9F2FB1D9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71DA7-113A-B8A6-9439-2636BED8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46DA9-D0EC-B9E4-49E2-4F9106E8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DD1A-0CC2-99E1-3ADF-15A521C3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5810-33EB-C68F-C1F6-7AF0068E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E8EB1-B89A-6583-C80B-93946F40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0EA8E-E64A-B3ED-1505-4A9FB0474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C43F3-F8C5-D98D-ACE8-6606B3846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52C9B-D238-1103-942B-821DB9C7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51879-5776-FF68-925A-F6EC08E6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35349-3DA5-B96E-A957-DED8EDB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28CF-0054-6BC5-E1E7-8E95B292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2475-19A5-BE9B-2FB5-7B89202B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82B8E-72A4-92CA-3D38-59A84B0F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DF079-9FC5-A27B-36D3-7ED56042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9EF99-E1F0-401F-501A-7C1FC3C2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4B6AF-50AA-9E03-466B-73B92C1F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E8479-F3E9-DA34-EBC7-5A44B16B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CE7F-42F1-E838-CC78-D8F78A41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9577-83D3-75C4-4DB2-C8661C1C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54FE9-A2CA-DB59-1A3E-0C5067E11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93A61-5199-8522-F456-A4C2318D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EB354-0111-2374-D096-8013D794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5B96C-D745-100B-9002-04F71EF5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0797-6335-21F2-EE2B-17FD1325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FDD1C-ACE0-4A32-66CB-9A9702A46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BE596-3717-7A4D-C1CE-A8B1909A5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2EE76-BD3A-8AD7-E622-9FC0ED79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7B7C-3831-1AB2-EEE1-8F74D7A6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680F8-2628-9A23-62FC-B1500655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78C7A-CC83-A20A-DC6D-570C6ADE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EA9FB-86FB-134B-12F6-B4B575225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3A39D-DB62-C5EE-602D-17C113A82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FC23-60B3-4237-8A89-7301BD73420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A677-7C69-9D17-BD94-68F712059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D678-4FCF-5EE2-ED2C-4C891C2FF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A155-4ACE-4180-BE6C-DD332E83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m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kutakrock.com/index.cfm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irginiaresources.org/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B9EB-E70E-1FB9-FC24-58BF07E24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Tuckahoe Creek Service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C07F4-6327-959B-43FA-1A54E1070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 regarding bond financing</a:t>
            </a:r>
          </a:p>
        </p:txBody>
      </p:sp>
    </p:spTree>
    <p:extLst>
      <p:ext uri="{BB962C8B-B14F-4D97-AF65-F5344CB8AC3E}">
        <p14:creationId xmlns:p14="http://schemas.microsoft.com/office/powerpoint/2010/main" val="39972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84104"/>
            <a:ext cx="10515600" cy="1087604"/>
          </a:xfrm>
          <a:prstGeom prst="rect">
            <a:avLst/>
          </a:prstGeom>
        </p:spPr>
        <p:txBody>
          <a:bodyPr vert="horz" wrap="square" lIns="0" tIns="406526" rIns="0" bIns="0" rtlCol="0" anchor="ctr">
            <a:spAutoFit/>
          </a:bodyPr>
          <a:lstStyle/>
          <a:p>
            <a:pPr marL="50609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20000"/>
                </a:solidFill>
              </a:rPr>
              <a:t>Refunding</a:t>
            </a:r>
            <a:r>
              <a:rPr spc="-55" dirty="0">
                <a:solidFill>
                  <a:srgbClr val="420000"/>
                </a:solidFill>
              </a:rPr>
              <a:t> </a:t>
            </a:r>
            <a:r>
              <a:rPr spc="-10" dirty="0">
                <a:solidFill>
                  <a:srgbClr val="420000"/>
                </a:solidFill>
              </a:rPr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141" y="1745797"/>
            <a:ext cx="7178675" cy="462470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481965" indent="-469900">
              <a:spcBef>
                <a:spcPts val="151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Stabilize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valorem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tax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rate</a:t>
            </a:r>
            <a:endParaRPr sz="2800">
              <a:latin typeface="Times New Roman"/>
              <a:cs typeface="Times New Roman"/>
            </a:endParaRPr>
          </a:p>
          <a:p>
            <a:pPr marL="926465" marR="403225" lvl="1" indent="-450850">
              <a:spcBef>
                <a:spcPts val="1220"/>
              </a:spcBef>
              <a:buClr>
                <a:srgbClr val="660000"/>
              </a:buClr>
              <a:buSzPct val="6875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sz="2400" dirty="0">
                <a:latin typeface="Times New Roman"/>
                <a:cs typeface="Times New Roman"/>
              </a:rPr>
              <a:t>Critical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economic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development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regional competiveness</a:t>
            </a:r>
            <a:endParaRPr sz="2400">
              <a:latin typeface="Times New Roman"/>
              <a:cs typeface="Times New Roman"/>
            </a:endParaRPr>
          </a:p>
          <a:p>
            <a:pPr marL="865505" lvl="1" indent="-389890">
              <a:spcBef>
                <a:spcPts val="1200"/>
              </a:spcBef>
              <a:buClr>
                <a:srgbClr val="660000"/>
              </a:buClr>
              <a:buSzPct val="68750"/>
              <a:buFont typeface="Wingdings"/>
              <a:buChar char=""/>
              <a:tabLst>
                <a:tab pos="865505" algn="l"/>
                <a:tab pos="866140" algn="l"/>
              </a:tabLst>
            </a:pPr>
            <a:r>
              <a:rPr sz="2400" dirty="0">
                <a:latin typeface="Times New Roman"/>
                <a:cs typeface="Times New Roman"/>
              </a:rPr>
              <a:t>Critical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taxpayers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district</a:t>
            </a:r>
            <a:endParaRPr sz="2400">
              <a:latin typeface="Times New Roman"/>
              <a:cs typeface="Times New Roman"/>
            </a:endParaRPr>
          </a:p>
          <a:p>
            <a:pPr marL="481965" marR="221615" indent="-469900">
              <a:spcBef>
                <a:spcPts val="118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Lower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annual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debt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service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eliminate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debt </a:t>
            </a:r>
            <a:r>
              <a:rPr sz="2800" dirty="0">
                <a:latin typeface="Times New Roman"/>
                <a:cs typeface="Times New Roman"/>
              </a:rPr>
              <a:t>service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peaks</a:t>
            </a:r>
            <a:endParaRPr sz="2800">
              <a:latin typeface="Times New Roman"/>
              <a:cs typeface="Times New Roman"/>
            </a:endParaRPr>
          </a:p>
          <a:p>
            <a:pPr marL="481965" indent="-469900">
              <a:spcBef>
                <a:spcPts val="12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Allow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time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tax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users</a:t>
            </a:r>
            <a:endParaRPr sz="2800">
              <a:latin typeface="Times New Roman"/>
              <a:cs typeface="Times New Roman"/>
            </a:endParaRPr>
          </a:p>
          <a:p>
            <a:pPr marL="481965" marR="5080" indent="-469900">
              <a:spcBef>
                <a:spcPts val="12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Take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advantage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historically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low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interest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rate </a:t>
            </a:r>
            <a:r>
              <a:rPr sz="2800" spc="-10" dirty="0"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394" y="737193"/>
            <a:ext cx="718160" cy="7188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90700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90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90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84740" y="596900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12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84104"/>
            <a:ext cx="10515600" cy="1087604"/>
          </a:xfrm>
          <a:prstGeom prst="rect">
            <a:avLst/>
          </a:prstGeom>
        </p:spPr>
        <p:txBody>
          <a:bodyPr vert="horz" wrap="square" lIns="0" tIns="406526" rIns="0" bIns="0" rtlCol="0" anchor="ctr">
            <a:spAutoFit/>
          </a:bodyPr>
          <a:lstStyle/>
          <a:p>
            <a:pPr marL="104902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20000"/>
                </a:solidFill>
              </a:rPr>
              <a:t>Today</a:t>
            </a:r>
            <a:r>
              <a:rPr spc="-40" dirty="0">
                <a:solidFill>
                  <a:srgbClr val="420000"/>
                </a:solidFill>
              </a:rPr>
              <a:t> </a:t>
            </a:r>
            <a:r>
              <a:rPr dirty="0">
                <a:solidFill>
                  <a:srgbClr val="420000"/>
                </a:solidFill>
              </a:rPr>
              <a:t>–</a:t>
            </a:r>
            <a:r>
              <a:rPr spc="-10" dirty="0">
                <a:solidFill>
                  <a:srgbClr val="420000"/>
                </a:solidFill>
              </a:rPr>
              <a:t> </a:t>
            </a:r>
            <a:r>
              <a:rPr dirty="0">
                <a:solidFill>
                  <a:srgbClr val="420000"/>
                </a:solidFill>
              </a:rPr>
              <a:t>The</a:t>
            </a:r>
            <a:r>
              <a:rPr spc="-10" dirty="0">
                <a:solidFill>
                  <a:srgbClr val="420000"/>
                </a:solidFill>
              </a:rPr>
              <a:t> </a:t>
            </a:r>
            <a:r>
              <a:rPr spc="-20" dirty="0">
                <a:solidFill>
                  <a:srgbClr val="420000"/>
                </a:solidFill>
              </a:rPr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2119503"/>
            <a:ext cx="7864475" cy="362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marR="603885" indent="-469900">
              <a:spcBef>
                <a:spcPts val="105"/>
              </a:spcBef>
              <a:buClr>
                <a:srgbClr val="660000"/>
              </a:buClr>
              <a:buSzPct val="69230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dirty="0">
                <a:latin typeface="Times New Roman"/>
                <a:cs typeface="Times New Roman"/>
              </a:rPr>
              <a:t>County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staff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District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Board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member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Mr.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Ken </a:t>
            </a:r>
            <a:r>
              <a:rPr sz="2600" spc="-10" dirty="0">
                <a:latin typeface="Times New Roman"/>
                <a:cs typeface="Times New Roman"/>
              </a:rPr>
              <a:t>Peterson</a:t>
            </a:r>
            <a:endParaRPr sz="2600">
              <a:latin typeface="Times New Roman"/>
              <a:cs typeface="Times New Roman"/>
            </a:endParaRPr>
          </a:p>
          <a:p>
            <a:pPr marL="481965" indent="-469900">
              <a:spcBef>
                <a:spcPts val="2395"/>
              </a:spcBef>
              <a:buClr>
                <a:srgbClr val="660000"/>
              </a:buClr>
              <a:buSzPct val="69230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dirty="0">
                <a:latin typeface="Times New Roman"/>
                <a:cs typeface="Times New Roman"/>
              </a:rPr>
              <a:t>New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Financial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Advisor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Public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Financial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Management</a:t>
            </a:r>
            <a:endParaRPr sz="2600">
              <a:latin typeface="Times New Roman"/>
              <a:cs typeface="Times New Roman"/>
            </a:endParaRPr>
          </a:p>
          <a:p>
            <a:pPr marL="481965" indent="-469900">
              <a:spcBef>
                <a:spcPts val="2405"/>
              </a:spcBef>
              <a:buClr>
                <a:srgbClr val="660000"/>
              </a:buClr>
              <a:buSzPct val="69230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dirty="0">
                <a:latin typeface="Times New Roman"/>
                <a:cs typeface="Times New Roman"/>
              </a:rPr>
              <a:t>New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Bond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Counsel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 Kutak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Rock</a:t>
            </a:r>
            <a:endParaRPr sz="2600">
              <a:latin typeface="Times New Roman"/>
              <a:cs typeface="Times New Roman"/>
            </a:endParaRPr>
          </a:p>
          <a:p>
            <a:pPr marL="481965" indent="-469900">
              <a:spcBef>
                <a:spcPts val="2400"/>
              </a:spcBef>
              <a:buClr>
                <a:srgbClr val="660000"/>
              </a:buClr>
              <a:buSzPct val="69230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dirty="0">
                <a:latin typeface="Times New Roman"/>
                <a:cs typeface="Times New Roman"/>
              </a:rPr>
              <a:t>New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VRA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leadership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staff</a:t>
            </a:r>
            <a:endParaRPr sz="2600">
              <a:latin typeface="Times New Roman"/>
              <a:cs typeface="Times New Roman"/>
            </a:endParaRPr>
          </a:p>
          <a:p>
            <a:pPr marL="481965" indent="-469900">
              <a:spcBef>
                <a:spcPts val="2400"/>
              </a:spcBef>
              <a:buClr>
                <a:srgbClr val="660000"/>
              </a:buClr>
              <a:buSzPct val="69230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600" dirty="0">
                <a:latin typeface="Times New Roman"/>
                <a:cs typeface="Times New Roman"/>
              </a:rPr>
              <a:t>New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underwriters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394" y="737193"/>
            <a:ext cx="718160" cy="7188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90700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90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90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1" y="4508834"/>
            <a:ext cx="1600161" cy="1179088"/>
          </a:xfrm>
          <a:prstGeom prst="rect">
            <a:avLst/>
          </a:prstGeom>
        </p:spPr>
      </p:pic>
      <p:pic>
        <p:nvPicPr>
          <p:cNvPr id="7" name="object 7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9623" y="3810526"/>
            <a:ext cx="2019989" cy="51820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435340" y="5993891"/>
            <a:ext cx="317500" cy="278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065"/>
              </a:lnSpc>
            </a:pPr>
            <a:fld id="{81D60167-4931-47E6-BA6A-407CBD079E47}" type="slidenum">
              <a:rPr lang="en-US" smtClean="0"/>
              <a:pPr marL="38100">
                <a:lnSpc>
                  <a:spcPts val="2065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7526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8305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7050" y="146050"/>
          <a:ext cx="8687434" cy="36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6739" y="839216"/>
            <a:ext cx="658495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20000"/>
                </a:solidFill>
              </a:rPr>
              <a:t>Gross</a:t>
            </a:r>
            <a:r>
              <a:rPr sz="4000" spc="-105" dirty="0">
                <a:solidFill>
                  <a:srgbClr val="420000"/>
                </a:solidFill>
              </a:rPr>
              <a:t> </a:t>
            </a:r>
            <a:r>
              <a:rPr sz="4000" dirty="0">
                <a:solidFill>
                  <a:srgbClr val="420000"/>
                </a:solidFill>
              </a:rPr>
              <a:t>Debt</a:t>
            </a:r>
            <a:r>
              <a:rPr sz="4000" spc="-90" dirty="0">
                <a:solidFill>
                  <a:srgbClr val="420000"/>
                </a:solidFill>
              </a:rPr>
              <a:t> </a:t>
            </a:r>
            <a:r>
              <a:rPr sz="4000" dirty="0">
                <a:solidFill>
                  <a:srgbClr val="420000"/>
                </a:solidFill>
              </a:rPr>
              <a:t>Service</a:t>
            </a:r>
            <a:r>
              <a:rPr sz="4000" spc="-105" dirty="0">
                <a:solidFill>
                  <a:srgbClr val="420000"/>
                </a:solidFill>
              </a:rPr>
              <a:t> </a:t>
            </a:r>
            <a:r>
              <a:rPr sz="4000" spc="-10" dirty="0">
                <a:solidFill>
                  <a:srgbClr val="420000"/>
                </a:solidFill>
              </a:rPr>
              <a:t>Comparison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394" y="737193"/>
            <a:ext cx="718160" cy="7188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90700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90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90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26058" y="2156929"/>
            <a:ext cx="3867150" cy="2452370"/>
            <a:chOff x="502058" y="2156929"/>
            <a:chExt cx="3867150" cy="2452370"/>
          </a:xfrm>
        </p:grpSpPr>
        <p:sp>
          <p:nvSpPr>
            <p:cNvPr id="8" name="object 8"/>
            <p:cNvSpPr/>
            <p:nvPr/>
          </p:nvSpPr>
          <p:spPr>
            <a:xfrm>
              <a:off x="520841" y="3131630"/>
              <a:ext cx="3846195" cy="1216025"/>
            </a:xfrm>
            <a:custGeom>
              <a:avLst/>
              <a:gdLst/>
              <a:ahLst/>
              <a:cxnLst/>
              <a:rect l="l" t="t" r="r" b="b"/>
              <a:pathLst>
                <a:path w="3846195" h="1216025">
                  <a:moveTo>
                    <a:pt x="0" y="1215934"/>
                  </a:moveTo>
                  <a:lnTo>
                    <a:pt x="3845957" y="1215934"/>
                  </a:lnTo>
                </a:path>
                <a:path w="3846195" h="1216025">
                  <a:moveTo>
                    <a:pt x="0" y="972447"/>
                  </a:moveTo>
                  <a:lnTo>
                    <a:pt x="3845957" y="972447"/>
                  </a:lnTo>
                </a:path>
                <a:path w="3846195" h="1216025">
                  <a:moveTo>
                    <a:pt x="0" y="729711"/>
                  </a:moveTo>
                  <a:lnTo>
                    <a:pt x="3845957" y="729711"/>
                  </a:lnTo>
                </a:path>
                <a:path w="3846195" h="1216025">
                  <a:moveTo>
                    <a:pt x="0" y="486223"/>
                  </a:moveTo>
                  <a:lnTo>
                    <a:pt x="3845957" y="486223"/>
                  </a:lnTo>
                </a:path>
                <a:path w="3846195" h="1216025">
                  <a:moveTo>
                    <a:pt x="0" y="243487"/>
                  </a:moveTo>
                  <a:lnTo>
                    <a:pt x="3845957" y="243487"/>
                  </a:lnTo>
                </a:path>
                <a:path w="3846195" h="1216025">
                  <a:moveTo>
                    <a:pt x="0" y="0"/>
                  </a:moveTo>
                  <a:lnTo>
                    <a:pt x="3845957" y="0"/>
                  </a:lnTo>
                </a:path>
              </a:pathLst>
            </a:custGeom>
            <a:ln w="450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127" y="4590294"/>
              <a:ext cx="3685540" cy="0"/>
            </a:xfrm>
            <a:custGeom>
              <a:avLst/>
              <a:gdLst/>
              <a:ahLst/>
              <a:cxnLst/>
              <a:rect l="l" t="t" r="r" b="b"/>
              <a:pathLst>
                <a:path w="3685540">
                  <a:moveTo>
                    <a:pt x="3685416" y="0"/>
                  </a:moveTo>
                  <a:lnTo>
                    <a:pt x="3525182" y="0"/>
                  </a:lnTo>
                  <a:lnTo>
                    <a:pt x="0" y="0"/>
                  </a:lnTo>
                  <a:lnTo>
                    <a:pt x="368541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127" y="3036894"/>
              <a:ext cx="2564130" cy="1553845"/>
            </a:xfrm>
            <a:custGeom>
              <a:avLst/>
              <a:gdLst/>
              <a:ahLst/>
              <a:cxnLst/>
              <a:rect l="l" t="t" r="r" b="b"/>
              <a:pathLst>
                <a:path w="2564130" h="1553845">
                  <a:moveTo>
                    <a:pt x="2476378" y="706201"/>
                  </a:moveTo>
                  <a:lnTo>
                    <a:pt x="1602355" y="706201"/>
                  </a:lnTo>
                  <a:lnTo>
                    <a:pt x="1762591" y="591945"/>
                  </a:lnTo>
                  <a:lnTo>
                    <a:pt x="1922827" y="470395"/>
                  </a:lnTo>
                  <a:lnTo>
                    <a:pt x="2083062" y="329398"/>
                  </a:lnTo>
                  <a:lnTo>
                    <a:pt x="2243297" y="177461"/>
                  </a:lnTo>
                  <a:lnTo>
                    <a:pt x="2403532" y="0"/>
                  </a:lnTo>
                  <a:lnTo>
                    <a:pt x="2476378" y="706201"/>
                  </a:lnTo>
                  <a:close/>
                </a:path>
                <a:path w="2564130" h="1553845">
                  <a:moveTo>
                    <a:pt x="2563768" y="1553400"/>
                  </a:moveTo>
                  <a:lnTo>
                    <a:pt x="0" y="1553400"/>
                  </a:lnTo>
                  <a:lnTo>
                    <a:pt x="0" y="1258035"/>
                  </a:lnTo>
                  <a:lnTo>
                    <a:pt x="160236" y="1197260"/>
                  </a:lnTo>
                  <a:lnTo>
                    <a:pt x="320471" y="1132839"/>
                  </a:lnTo>
                  <a:lnTo>
                    <a:pt x="480707" y="1061125"/>
                  </a:lnTo>
                  <a:lnTo>
                    <a:pt x="640942" y="984548"/>
                  </a:lnTo>
                  <a:lnTo>
                    <a:pt x="801177" y="897033"/>
                  </a:lnTo>
                  <a:lnTo>
                    <a:pt x="961413" y="804655"/>
                  </a:lnTo>
                  <a:lnTo>
                    <a:pt x="1121648" y="698907"/>
                  </a:lnTo>
                  <a:lnTo>
                    <a:pt x="1281884" y="587083"/>
                  </a:lnTo>
                  <a:lnTo>
                    <a:pt x="1442120" y="463102"/>
                  </a:lnTo>
                  <a:lnTo>
                    <a:pt x="1602355" y="706201"/>
                  </a:lnTo>
                  <a:lnTo>
                    <a:pt x="2476378" y="706201"/>
                  </a:lnTo>
                  <a:lnTo>
                    <a:pt x="2563768" y="155340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841" y="2888894"/>
              <a:ext cx="3846195" cy="0"/>
            </a:xfrm>
            <a:custGeom>
              <a:avLst/>
              <a:gdLst/>
              <a:ahLst/>
              <a:cxnLst/>
              <a:rect l="l" t="t" r="r" b="b"/>
              <a:pathLst>
                <a:path w="3846195">
                  <a:moveTo>
                    <a:pt x="0" y="0"/>
                  </a:moveTo>
                  <a:lnTo>
                    <a:pt x="3845957" y="0"/>
                  </a:lnTo>
                </a:path>
              </a:pathLst>
            </a:custGeom>
            <a:ln w="450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4660" y="2788933"/>
              <a:ext cx="801370" cy="1801495"/>
            </a:xfrm>
            <a:custGeom>
              <a:avLst/>
              <a:gdLst/>
              <a:ahLst/>
              <a:cxnLst/>
              <a:rect l="l" t="t" r="r" b="b"/>
              <a:pathLst>
                <a:path w="801370" h="1801495">
                  <a:moveTo>
                    <a:pt x="647970" y="79007"/>
                  </a:moveTo>
                  <a:lnTo>
                    <a:pt x="480706" y="79007"/>
                  </a:lnTo>
                  <a:lnTo>
                    <a:pt x="640942" y="0"/>
                  </a:lnTo>
                  <a:lnTo>
                    <a:pt x="647970" y="79007"/>
                  </a:lnTo>
                  <a:close/>
                </a:path>
                <a:path w="801370" h="1801495">
                  <a:moveTo>
                    <a:pt x="801177" y="1801360"/>
                  </a:moveTo>
                  <a:lnTo>
                    <a:pt x="160235" y="1801360"/>
                  </a:lnTo>
                  <a:lnTo>
                    <a:pt x="0" y="247960"/>
                  </a:lnTo>
                  <a:lnTo>
                    <a:pt x="160235" y="57127"/>
                  </a:lnTo>
                  <a:lnTo>
                    <a:pt x="320471" y="57127"/>
                  </a:lnTo>
                  <a:lnTo>
                    <a:pt x="480706" y="79007"/>
                  </a:lnTo>
                  <a:lnTo>
                    <a:pt x="647970" y="79007"/>
                  </a:lnTo>
                  <a:lnTo>
                    <a:pt x="801177" y="180136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0841" y="2645407"/>
              <a:ext cx="3846195" cy="0"/>
            </a:xfrm>
            <a:custGeom>
              <a:avLst/>
              <a:gdLst/>
              <a:ahLst/>
              <a:cxnLst/>
              <a:rect l="l" t="t" r="r" b="b"/>
              <a:pathLst>
                <a:path w="3846195">
                  <a:moveTo>
                    <a:pt x="0" y="0"/>
                  </a:moveTo>
                  <a:lnTo>
                    <a:pt x="3845957" y="0"/>
                  </a:lnTo>
                </a:path>
              </a:pathLst>
            </a:custGeom>
            <a:ln w="450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65602" y="2475336"/>
              <a:ext cx="641350" cy="2115185"/>
            </a:xfrm>
            <a:custGeom>
              <a:avLst/>
              <a:gdLst/>
              <a:ahLst/>
              <a:cxnLst/>
              <a:rect l="l" t="t" r="r" b="b"/>
              <a:pathLst>
                <a:path w="641350" h="2115185">
                  <a:moveTo>
                    <a:pt x="640941" y="2114958"/>
                  </a:moveTo>
                  <a:lnTo>
                    <a:pt x="160234" y="2114958"/>
                  </a:lnTo>
                  <a:lnTo>
                    <a:pt x="0" y="313597"/>
                  </a:lnTo>
                  <a:lnTo>
                    <a:pt x="160234" y="284425"/>
                  </a:lnTo>
                  <a:lnTo>
                    <a:pt x="320471" y="187185"/>
                  </a:lnTo>
                  <a:lnTo>
                    <a:pt x="480707" y="102101"/>
                  </a:lnTo>
                  <a:lnTo>
                    <a:pt x="640941" y="0"/>
                  </a:lnTo>
                  <a:lnTo>
                    <a:pt x="640941" y="2114958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0841" y="2402671"/>
              <a:ext cx="3846195" cy="0"/>
            </a:xfrm>
            <a:custGeom>
              <a:avLst/>
              <a:gdLst/>
              <a:ahLst/>
              <a:cxnLst/>
              <a:rect l="l" t="t" r="r" b="b"/>
              <a:pathLst>
                <a:path w="3846195">
                  <a:moveTo>
                    <a:pt x="0" y="0"/>
                  </a:moveTo>
                  <a:lnTo>
                    <a:pt x="3845957" y="0"/>
                  </a:lnTo>
                </a:path>
              </a:pathLst>
            </a:custGeom>
            <a:ln w="450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128" y="2394627"/>
              <a:ext cx="3685540" cy="1900555"/>
            </a:xfrm>
            <a:custGeom>
              <a:avLst/>
              <a:gdLst/>
              <a:ahLst/>
              <a:cxnLst/>
              <a:rect l="l" t="t" r="r" b="b"/>
              <a:pathLst>
                <a:path w="3685540" h="1900554">
                  <a:moveTo>
                    <a:pt x="0" y="1900302"/>
                  </a:moveTo>
                  <a:lnTo>
                    <a:pt x="0" y="1505995"/>
                  </a:lnTo>
                  <a:lnTo>
                    <a:pt x="160235" y="1445220"/>
                  </a:lnTo>
                  <a:lnTo>
                    <a:pt x="320470" y="1380799"/>
                  </a:lnTo>
                  <a:lnTo>
                    <a:pt x="480706" y="1309085"/>
                  </a:lnTo>
                  <a:lnTo>
                    <a:pt x="640942" y="1232509"/>
                  </a:lnTo>
                  <a:lnTo>
                    <a:pt x="801177" y="1144994"/>
                  </a:lnTo>
                  <a:lnTo>
                    <a:pt x="961413" y="1052617"/>
                  </a:lnTo>
                  <a:lnTo>
                    <a:pt x="1121647" y="946869"/>
                  </a:lnTo>
                  <a:lnTo>
                    <a:pt x="1281884" y="835044"/>
                  </a:lnTo>
                  <a:lnTo>
                    <a:pt x="1442120" y="711063"/>
                  </a:lnTo>
                  <a:lnTo>
                    <a:pt x="1602354" y="954162"/>
                  </a:lnTo>
                  <a:lnTo>
                    <a:pt x="1762590" y="839906"/>
                  </a:lnTo>
                  <a:lnTo>
                    <a:pt x="1922826" y="718356"/>
                  </a:lnTo>
                  <a:lnTo>
                    <a:pt x="2083061" y="577359"/>
                  </a:lnTo>
                  <a:lnTo>
                    <a:pt x="2243297" y="425423"/>
                  </a:lnTo>
                  <a:lnTo>
                    <a:pt x="2403532" y="247960"/>
                  </a:lnTo>
                  <a:lnTo>
                    <a:pt x="2563768" y="57128"/>
                  </a:lnTo>
                  <a:lnTo>
                    <a:pt x="2724004" y="57128"/>
                  </a:lnTo>
                  <a:lnTo>
                    <a:pt x="2884238" y="79007"/>
                  </a:lnTo>
                  <a:lnTo>
                    <a:pt x="3044475" y="0"/>
                  </a:lnTo>
                  <a:lnTo>
                    <a:pt x="3204709" y="16591"/>
                  </a:lnTo>
                  <a:lnTo>
                    <a:pt x="3364945" y="13309"/>
                  </a:lnTo>
                  <a:lnTo>
                    <a:pt x="3525182" y="26740"/>
                  </a:lnTo>
                  <a:lnTo>
                    <a:pt x="3685416" y="27834"/>
                  </a:lnTo>
                  <a:lnTo>
                    <a:pt x="3685416" y="80708"/>
                  </a:lnTo>
                  <a:lnTo>
                    <a:pt x="3525182" y="182811"/>
                  </a:lnTo>
                  <a:lnTo>
                    <a:pt x="3364945" y="267894"/>
                  </a:lnTo>
                  <a:lnTo>
                    <a:pt x="3204709" y="365133"/>
                  </a:lnTo>
                  <a:lnTo>
                    <a:pt x="3044475" y="394306"/>
                  </a:lnTo>
                  <a:lnTo>
                    <a:pt x="2884238" y="473313"/>
                  </a:lnTo>
                  <a:lnTo>
                    <a:pt x="2724004" y="451434"/>
                  </a:lnTo>
                  <a:lnTo>
                    <a:pt x="2563768" y="451434"/>
                  </a:lnTo>
                  <a:lnTo>
                    <a:pt x="2403532" y="642266"/>
                  </a:lnTo>
                  <a:lnTo>
                    <a:pt x="2243297" y="819727"/>
                  </a:lnTo>
                  <a:lnTo>
                    <a:pt x="2083061" y="971664"/>
                  </a:lnTo>
                  <a:lnTo>
                    <a:pt x="1922826" y="1112662"/>
                  </a:lnTo>
                  <a:lnTo>
                    <a:pt x="1762590" y="1234212"/>
                  </a:lnTo>
                  <a:lnTo>
                    <a:pt x="1602354" y="1348468"/>
                  </a:lnTo>
                  <a:lnTo>
                    <a:pt x="1442120" y="1105368"/>
                  </a:lnTo>
                  <a:lnTo>
                    <a:pt x="1281884" y="1229350"/>
                  </a:lnTo>
                  <a:lnTo>
                    <a:pt x="1121647" y="1341175"/>
                  </a:lnTo>
                  <a:lnTo>
                    <a:pt x="961413" y="1446922"/>
                  </a:lnTo>
                  <a:lnTo>
                    <a:pt x="801177" y="1539300"/>
                  </a:lnTo>
                  <a:lnTo>
                    <a:pt x="640942" y="1626816"/>
                  </a:lnTo>
                  <a:lnTo>
                    <a:pt x="480706" y="1703392"/>
                  </a:lnTo>
                  <a:lnTo>
                    <a:pt x="320470" y="1775105"/>
                  </a:lnTo>
                  <a:lnTo>
                    <a:pt x="160235" y="1839527"/>
                  </a:lnTo>
                  <a:lnTo>
                    <a:pt x="0" y="190030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128" y="2383956"/>
              <a:ext cx="3846195" cy="2206625"/>
            </a:xfrm>
            <a:custGeom>
              <a:avLst/>
              <a:gdLst/>
              <a:ahLst/>
              <a:cxnLst/>
              <a:rect l="l" t="t" r="r" b="b"/>
              <a:pathLst>
                <a:path w="3846195" h="2206625">
                  <a:moveTo>
                    <a:pt x="3845652" y="2206337"/>
                  </a:moveTo>
                  <a:lnTo>
                    <a:pt x="3685416" y="38505"/>
                  </a:lnTo>
                  <a:lnTo>
                    <a:pt x="3525182" y="37411"/>
                  </a:lnTo>
                  <a:lnTo>
                    <a:pt x="3364945" y="23980"/>
                  </a:lnTo>
                  <a:lnTo>
                    <a:pt x="3204709" y="27263"/>
                  </a:lnTo>
                  <a:lnTo>
                    <a:pt x="3044475" y="10670"/>
                  </a:lnTo>
                  <a:lnTo>
                    <a:pt x="2884238" y="89677"/>
                  </a:lnTo>
                  <a:lnTo>
                    <a:pt x="2724004" y="67799"/>
                  </a:lnTo>
                  <a:lnTo>
                    <a:pt x="2563768" y="67799"/>
                  </a:lnTo>
                  <a:lnTo>
                    <a:pt x="2403532" y="258631"/>
                  </a:lnTo>
                  <a:lnTo>
                    <a:pt x="2243297" y="436093"/>
                  </a:lnTo>
                  <a:lnTo>
                    <a:pt x="2083061" y="588029"/>
                  </a:lnTo>
                  <a:lnTo>
                    <a:pt x="1922826" y="729027"/>
                  </a:lnTo>
                  <a:lnTo>
                    <a:pt x="1762590" y="850577"/>
                  </a:lnTo>
                  <a:lnTo>
                    <a:pt x="1602354" y="964832"/>
                  </a:lnTo>
                  <a:lnTo>
                    <a:pt x="1442120" y="721734"/>
                  </a:lnTo>
                  <a:lnTo>
                    <a:pt x="1281884" y="845714"/>
                  </a:lnTo>
                  <a:lnTo>
                    <a:pt x="1121647" y="957540"/>
                  </a:lnTo>
                  <a:lnTo>
                    <a:pt x="961413" y="1063288"/>
                  </a:lnTo>
                  <a:lnTo>
                    <a:pt x="801177" y="1155664"/>
                  </a:lnTo>
                  <a:lnTo>
                    <a:pt x="640942" y="1243180"/>
                  </a:lnTo>
                  <a:lnTo>
                    <a:pt x="480706" y="1319757"/>
                  </a:lnTo>
                  <a:lnTo>
                    <a:pt x="320470" y="1391470"/>
                  </a:lnTo>
                  <a:lnTo>
                    <a:pt x="160235" y="1455891"/>
                  </a:lnTo>
                  <a:lnTo>
                    <a:pt x="0" y="1516666"/>
                  </a:lnTo>
                  <a:lnTo>
                    <a:pt x="0" y="1498076"/>
                  </a:lnTo>
                  <a:lnTo>
                    <a:pt x="160235" y="1437545"/>
                  </a:lnTo>
                  <a:lnTo>
                    <a:pt x="320470" y="1373399"/>
                  </a:lnTo>
                  <a:lnTo>
                    <a:pt x="480706" y="1301993"/>
                  </a:lnTo>
                  <a:lnTo>
                    <a:pt x="640942" y="1225759"/>
                  </a:lnTo>
                  <a:lnTo>
                    <a:pt x="801177" y="1138613"/>
                  </a:lnTo>
                  <a:lnTo>
                    <a:pt x="961413" y="1046637"/>
                  </a:lnTo>
                  <a:lnTo>
                    <a:pt x="1121647" y="941319"/>
                  </a:lnTo>
                  <a:lnTo>
                    <a:pt x="1281884" y="829952"/>
                  </a:lnTo>
                  <a:lnTo>
                    <a:pt x="1442120" y="706458"/>
                  </a:lnTo>
                  <a:lnTo>
                    <a:pt x="1602354" y="950069"/>
                  </a:lnTo>
                  <a:lnTo>
                    <a:pt x="1762590" y="836186"/>
                  </a:lnTo>
                  <a:lnTo>
                    <a:pt x="1922826" y="715034"/>
                  </a:lnTo>
                  <a:lnTo>
                    <a:pt x="2083061" y="574458"/>
                  </a:lnTo>
                  <a:lnTo>
                    <a:pt x="2243297" y="422970"/>
                  </a:lnTo>
                  <a:lnTo>
                    <a:pt x="2403532" y="245988"/>
                  </a:lnTo>
                  <a:lnTo>
                    <a:pt x="2563768" y="55668"/>
                  </a:lnTo>
                  <a:lnTo>
                    <a:pt x="2724004" y="56184"/>
                  </a:lnTo>
                  <a:lnTo>
                    <a:pt x="2884238" y="76364"/>
                  </a:lnTo>
                  <a:lnTo>
                    <a:pt x="3044475" y="0"/>
                  </a:lnTo>
                  <a:lnTo>
                    <a:pt x="3204709" y="17040"/>
                  </a:lnTo>
                  <a:lnTo>
                    <a:pt x="3364945" y="16046"/>
                  </a:lnTo>
                  <a:lnTo>
                    <a:pt x="3525182" y="31886"/>
                  </a:lnTo>
                  <a:lnTo>
                    <a:pt x="3685416" y="35497"/>
                  </a:lnTo>
                  <a:lnTo>
                    <a:pt x="3845652" y="2206337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0841" y="2159183"/>
              <a:ext cx="3846195" cy="0"/>
            </a:xfrm>
            <a:custGeom>
              <a:avLst/>
              <a:gdLst/>
              <a:ahLst/>
              <a:cxnLst/>
              <a:rect l="l" t="t" r="r" b="b"/>
              <a:pathLst>
                <a:path w="3846195">
                  <a:moveTo>
                    <a:pt x="0" y="0"/>
                  </a:moveTo>
                  <a:lnTo>
                    <a:pt x="3845957" y="0"/>
                  </a:lnTo>
                </a:path>
              </a:pathLst>
            </a:custGeom>
            <a:ln w="450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0841" y="2159183"/>
              <a:ext cx="0" cy="2431415"/>
            </a:xfrm>
            <a:custGeom>
              <a:avLst/>
              <a:gdLst/>
              <a:ahLst/>
              <a:cxnLst/>
              <a:rect l="l" t="t" r="r" b="b"/>
              <a:pathLst>
                <a:path h="2431415">
                  <a:moveTo>
                    <a:pt x="0" y="2431117"/>
                  </a:moveTo>
                  <a:lnTo>
                    <a:pt x="0" y="0"/>
                  </a:lnTo>
                </a:path>
              </a:pathLst>
            </a:custGeom>
            <a:ln w="4507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058" y="2159183"/>
              <a:ext cx="19050" cy="2431415"/>
            </a:xfrm>
            <a:custGeom>
              <a:avLst/>
              <a:gdLst/>
              <a:ahLst/>
              <a:cxnLst/>
              <a:rect l="l" t="t" r="r" b="b"/>
              <a:pathLst>
                <a:path w="19050" h="2431415">
                  <a:moveTo>
                    <a:pt x="0" y="2431117"/>
                  </a:moveTo>
                  <a:lnTo>
                    <a:pt x="18782" y="2431117"/>
                  </a:lnTo>
                </a:path>
                <a:path w="19050" h="2431415">
                  <a:moveTo>
                    <a:pt x="0" y="2188381"/>
                  </a:moveTo>
                  <a:lnTo>
                    <a:pt x="18782" y="2188381"/>
                  </a:lnTo>
                </a:path>
                <a:path w="19050" h="2431415">
                  <a:moveTo>
                    <a:pt x="0" y="1944894"/>
                  </a:moveTo>
                  <a:lnTo>
                    <a:pt x="18782" y="1944894"/>
                  </a:lnTo>
                </a:path>
                <a:path w="19050" h="2431415">
                  <a:moveTo>
                    <a:pt x="0" y="1702158"/>
                  </a:moveTo>
                  <a:lnTo>
                    <a:pt x="18782" y="1702158"/>
                  </a:lnTo>
                </a:path>
                <a:path w="19050" h="2431415">
                  <a:moveTo>
                    <a:pt x="0" y="1458670"/>
                  </a:moveTo>
                  <a:lnTo>
                    <a:pt x="18782" y="1458670"/>
                  </a:lnTo>
                </a:path>
                <a:path w="19050" h="2431415">
                  <a:moveTo>
                    <a:pt x="0" y="1215934"/>
                  </a:moveTo>
                  <a:lnTo>
                    <a:pt x="18782" y="1215934"/>
                  </a:lnTo>
                </a:path>
                <a:path w="19050" h="2431415">
                  <a:moveTo>
                    <a:pt x="0" y="972447"/>
                  </a:moveTo>
                  <a:lnTo>
                    <a:pt x="18782" y="972447"/>
                  </a:lnTo>
                </a:path>
                <a:path w="19050" h="2431415">
                  <a:moveTo>
                    <a:pt x="0" y="729711"/>
                  </a:moveTo>
                  <a:lnTo>
                    <a:pt x="18782" y="729711"/>
                  </a:lnTo>
                </a:path>
                <a:path w="19050" h="2431415">
                  <a:moveTo>
                    <a:pt x="0" y="486223"/>
                  </a:moveTo>
                  <a:lnTo>
                    <a:pt x="18782" y="486223"/>
                  </a:lnTo>
                </a:path>
                <a:path w="19050" h="2431415">
                  <a:moveTo>
                    <a:pt x="0" y="243487"/>
                  </a:moveTo>
                  <a:lnTo>
                    <a:pt x="18782" y="243487"/>
                  </a:lnTo>
                </a:path>
                <a:path w="19050" h="2431415">
                  <a:moveTo>
                    <a:pt x="0" y="0"/>
                  </a:moveTo>
                  <a:lnTo>
                    <a:pt x="18782" y="0"/>
                  </a:lnTo>
                </a:path>
              </a:pathLst>
            </a:custGeom>
            <a:ln w="450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0841" y="4590301"/>
              <a:ext cx="3846195" cy="19050"/>
            </a:xfrm>
            <a:custGeom>
              <a:avLst/>
              <a:gdLst/>
              <a:ahLst/>
              <a:cxnLst/>
              <a:rect l="l" t="t" r="r" b="b"/>
              <a:pathLst>
                <a:path w="3846195" h="19050">
                  <a:moveTo>
                    <a:pt x="0" y="0"/>
                  </a:moveTo>
                  <a:lnTo>
                    <a:pt x="3845957" y="0"/>
                  </a:lnTo>
                </a:path>
                <a:path w="3846195" h="19050">
                  <a:moveTo>
                    <a:pt x="0" y="0"/>
                  </a:moveTo>
                  <a:lnTo>
                    <a:pt x="0" y="18787"/>
                  </a:lnTo>
                </a:path>
                <a:path w="3846195" h="19050">
                  <a:moveTo>
                    <a:pt x="160780" y="0"/>
                  </a:moveTo>
                  <a:lnTo>
                    <a:pt x="160780" y="18787"/>
                  </a:lnTo>
                </a:path>
                <a:path w="3846195" h="19050">
                  <a:moveTo>
                    <a:pt x="320809" y="0"/>
                  </a:moveTo>
                  <a:lnTo>
                    <a:pt x="320809" y="18787"/>
                  </a:lnTo>
                </a:path>
                <a:path w="3846195" h="19050">
                  <a:moveTo>
                    <a:pt x="480838" y="0"/>
                  </a:moveTo>
                  <a:lnTo>
                    <a:pt x="480838" y="18787"/>
                  </a:lnTo>
                </a:path>
                <a:path w="3846195" h="19050">
                  <a:moveTo>
                    <a:pt x="640867" y="0"/>
                  </a:moveTo>
                  <a:lnTo>
                    <a:pt x="640867" y="18787"/>
                  </a:lnTo>
                </a:path>
                <a:path w="3846195" h="19050">
                  <a:moveTo>
                    <a:pt x="801648" y="0"/>
                  </a:moveTo>
                  <a:lnTo>
                    <a:pt x="801648" y="18787"/>
                  </a:lnTo>
                </a:path>
                <a:path w="3846195" h="19050">
                  <a:moveTo>
                    <a:pt x="961677" y="0"/>
                  </a:moveTo>
                  <a:lnTo>
                    <a:pt x="961677" y="18787"/>
                  </a:lnTo>
                </a:path>
                <a:path w="3846195" h="19050">
                  <a:moveTo>
                    <a:pt x="1121706" y="0"/>
                  </a:moveTo>
                  <a:lnTo>
                    <a:pt x="1121706" y="18787"/>
                  </a:lnTo>
                </a:path>
                <a:path w="3846195" h="19050">
                  <a:moveTo>
                    <a:pt x="1282486" y="0"/>
                  </a:moveTo>
                  <a:lnTo>
                    <a:pt x="1282486" y="18787"/>
                  </a:lnTo>
                </a:path>
                <a:path w="3846195" h="19050">
                  <a:moveTo>
                    <a:pt x="1442515" y="0"/>
                  </a:moveTo>
                  <a:lnTo>
                    <a:pt x="1442515" y="18787"/>
                  </a:lnTo>
                </a:path>
                <a:path w="3846195" h="19050">
                  <a:moveTo>
                    <a:pt x="1602545" y="0"/>
                  </a:moveTo>
                  <a:lnTo>
                    <a:pt x="1602545" y="18787"/>
                  </a:lnTo>
                </a:path>
                <a:path w="3846195" h="19050">
                  <a:moveTo>
                    <a:pt x="1762574" y="0"/>
                  </a:moveTo>
                  <a:lnTo>
                    <a:pt x="1762574" y="18787"/>
                  </a:lnTo>
                </a:path>
                <a:path w="3846195" h="19050">
                  <a:moveTo>
                    <a:pt x="1923354" y="0"/>
                  </a:moveTo>
                  <a:lnTo>
                    <a:pt x="1923354" y="18787"/>
                  </a:lnTo>
                </a:path>
                <a:path w="3846195" h="19050">
                  <a:moveTo>
                    <a:pt x="2083383" y="0"/>
                  </a:moveTo>
                  <a:lnTo>
                    <a:pt x="2083383" y="18787"/>
                  </a:lnTo>
                </a:path>
                <a:path w="3846195" h="19050">
                  <a:moveTo>
                    <a:pt x="2243412" y="0"/>
                  </a:moveTo>
                  <a:lnTo>
                    <a:pt x="2243412" y="18787"/>
                  </a:lnTo>
                </a:path>
                <a:path w="3846195" h="19050">
                  <a:moveTo>
                    <a:pt x="2404193" y="0"/>
                  </a:moveTo>
                  <a:lnTo>
                    <a:pt x="2404193" y="18787"/>
                  </a:lnTo>
                </a:path>
                <a:path w="3846195" h="19050">
                  <a:moveTo>
                    <a:pt x="2564222" y="0"/>
                  </a:moveTo>
                  <a:lnTo>
                    <a:pt x="2564222" y="18787"/>
                  </a:lnTo>
                </a:path>
                <a:path w="3846195" h="19050">
                  <a:moveTo>
                    <a:pt x="2724251" y="0"/>
                  </a:moveTo>
                  <a:lnTo>
                    <a:pt x="2724251" y="18787"/>
                  </a:lnTo>
                </a:path>
                <a:path w="3846195" h="19050">
                  <a:moveTo>
                    <a:pt x="2884280" y="0"/>
                  </a:moveTo>
                  <a:lnTo>
                    <a:pt x="2884280" y="18787"/>
                  </a:lnTo>
                </a:path>
                <a:path w="3846195" h="19050">
                  <a:moveTo>
                    <a:pt x="3045061" y="0"/>
                  </a:moveTo>
                  <a:lnTo>
                    <a:pt x="3045061" y="18787"/>
                  </a:lnTo>
                </a:path>
                <a:path w="3846195" h="19050">
                  <a:moveTo>
                    <a:pt x="3205090" y="0"/>
                  </a:moveTo>
                  <a:lnTo>
                    <a:pt x="3205090" y="18787"/>
                  </a:lnTo>
                </a:path>
                <a:path w="3846195" h="19050">
                  <a:moveTo>
                    <a:pt x="3365119" y="0"/>
                  </a:moveTo>
                  <a:lnTo>
                    <a:pt x="3365119" y="18787"/>
                  </a:lnTo>
                </a:path>
                <a:path w="3846195" h="19050">
                  <a:moveTo>
                    <a:pt x="3525148" y="0"/>
                  </a:moveTo>
                  <a:lnTo>
                    <a:pt x="3525148" y="18787"/>
                  </a:lnTo>
                </a:path>
                <a:path w="3846195" h="19050">
                  <a:moveTo>
                    <a:pt x="3685928" y="0"/>
                  </a:moveTo>
                  <a:lnTo>
                    <a:pt x="3685928" y="18787"/>
                  </a:lnTo>
                </a:path>
                <a:path w="3846195" h="19050">
                  <a:moveTo>
                    <a:pt x="3845957" y="0"/>
                  </a:moveTo>
                  <a:lnTo>
                    <a:pt x="3845957" y="18787"/>
                  </a:lnTo>
                </a:path>
              </a:pathLst>
            </a:custGeom>
            <a:ln w="450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43772" y="4535027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3772" y="4291958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43772" y="4048888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3772" y="3805817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3772" y="3562747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43772" y="3319677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3772" y="3076606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43772" y="2833537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43772" y="2590465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43772" y="2347395"/>
            <a:ext cx="6032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10" dirty="0">
                <a:latin typeface="Arial"/>
                <a:cs typeface="Arial"/>
              </a:rPr>
              <a:t>9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8959" y="2104326"/>
            <a:ext cx="9461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500" spc="-25" dirty="0"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62843" y="4593472"/>
            <a:ext cx="3850640" cy="19428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spcBef>
                <a:spcPts val="215"/>
              </a:spcBef>
            </a:pPr>
            <a:r>
              <a:rPr sz="500" dirty="0">
                <a:latin typeface="Arial"/>
                <a:cs typeface="Arial"/>
              </a:rPr>
              <a:t>2013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2014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2015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2016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2017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2018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2019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2020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2021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2022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2023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2024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2025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2026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2027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2028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2029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2030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2031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2032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2033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2034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2035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2036</a:t>
            </a:r>
            <a:endParaRPr sz="500">
              <a:latin typeface="Arial"/>
              <a:cs typeface="Arial"/>
            </a:endParaRPr>
          </a:p>
          <a:p>
            <a:pPr marL="159385" algn="ctr">
              <a:spcBef>
                <a:spcPts val="120"/>
              </a:spcBef>
            </a:pPr>
            <a:r>
              <a:rPr sz="500" b="1" spc="-10" dirty="0">
                <a:latin typeface="Arial"/>
                <a:cs typeface="Arial"/>
              </a:rPr>
              <a:t>Fiscal</a:t>
            </a:r>
            <a:r>
              <a:rPr sz="500" b="1" spc="10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Year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20318" y="3093380"/>
            <a:ext cx="76944" cy="56388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spcBef>
                <a:spcPts val="45"/>
              </a:spcBef>
            </a:pPr>
            <a:r>
              <a:rPr sz="500" b="1" spc="-10" dirty="0">
                <a:latin typeface="Arial"/>
                <a:cs typeface="Arial"/>
              </a:rPr>
              <a:t>Millions</a:t>
            </a:r>
            <a:r>
              <a:rPr sz="500" b="1" dirty="0">
                <a:latin typeface="Arial"/>
                <a:cs typeface="Arial"/>
              </a:rPr>
              <a:t> of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Dollars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94079" y="1932502"/>
            <a:ext cx="1593850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850" b="1" dirty="0">
                <a:latin typeface="Arial"/>
                <a:cs typeface="Arial"/>
              </a:rPr>
              <a:t>Remaining</a:t>
            </a:r>
            <a:r>
              <a:rPr sz="850" b="1" spc="8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2002</a:t>
            </a:r>
            <a:r>
              <a:rPr sz="850" b="1" spc="114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Debt</a:t>
            </a:r>
            <a:r>
              <a:rPr sz="850" b="1" spc="10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Service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06448" y="4905182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555" y="30810"/>
                </a:moveTo>
                <a:lnTo>
                  <a:pt x="0" y="30810"/>
                </a:lnTo>
                <a:lnTo>
                  <a:pt x="0" y="0"/>
                </a:lnTo>
                <a:lnTo>
                  <a:pt x="31555" y="0"/>
                </a:lnTo>
                <a:lnTo>
                  <a:pt x="31555" y="3081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4934" y="4905182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555" y="30810"/>
                </a:moveTo>
                <a:lnTo>
                  <a:pt x="0" y="30810"/>
                </a:lnTo>
                <a:lnTo>
                  <a:pt x="0" y="0"/>
                </a:lnTo>
                <a:lnTo>
                  <a:pt x="31555" y="0"/>
                </a:lnTo>
                <a:lnTo>
                  <a:pt x="31555" y="3081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7433" y="4905182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555" y="30810"/>
                </a:moveTo>
                <a:lnTo>
                  <a:pt x="0" y="30810"/>
                </a:lnTo>
                <a:lnTo>
                  <a:pt x="0" y="0"/>
                </a:lnTo>
                <a:lnTo>
                  <a:pt x="31555" y="0"/>
                </a:lnTo>
                <a:lnTo>
                  <a:pt x="31555" y="3081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5819" y="4905182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555" y="30810"/>
                </a:moveTo>
                <a:lnTo>
                  <a:pt x="0" y="30810"/>
                </a:lnTo>
                <a:lnTo>
                  <a:pt x="0" y="0"/>
                </a:lnTo>
                <a:lnTo>
                  <a:pt x="31555" y="0"/>
                </a:lnTo>
                <a:lnTo>
                  <a:pt x="31555" y="3081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1900" y="4905182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31555" y="30810"/>
                </a:moveTo>
                <a:lnTo>
                  <a:pt x="0" y="30810"/>
                </a:lnTo>
                <a:lnTo>
                  <a:pt x="0" y="0"/>
                </a:lnTo>
                <a:lnTo>
                  <a:pt x="31555" y="0"/>
                </a:lnTo>
                <a:lnTo>
                  <a:pt x="31555" y="3081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38668" y="4865297"/>
            <a:ext cx="3573145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720725" algn="l"/>
                <a:tab pos="1293495" algn="l"/>
                <a:tab pos="2231390" algn="l"/>
                <a:tab pos="3138170" algn="l"/>
              </a:tabLst>
            </a:pPr>
            <a:r>
              <a:rPr sz="500" spc="-10" dirty="0">
                <a:latin typeface="Arial"/>
                <a:cs typeface="Arial"/>
              </a:rPr>
              <a:t>Non-Callable</a:t>
            </a:r>
            <a:r>
              <a:rPr sz="500" spc="3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CABs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-10" dirty="0">
                <a:latin typeface="Arial"/>
                <a:cs typeface="Arial"/>
              </a:rPr>
              <a:t>Callable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CABs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-10" dirty="0">
                <a:latin typeface="Arial"/>
                <a:cs typeface="Arial"/>
              </a:rPr>
              <a:t>Callable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Term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CIB</a:t>
            </a:r>
            <a:r>
              <a:rPr sz="500" spc="-10" dirty="0">
                <a:latin typeface="Arial"/>
                <a:cs typeface="Arial"/>
              </a:rPr>
              <a:t> Principal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-10" dirty="0">
                <a:latin typeface="Arial"/>
                <a:cs typeface="Arial"/>
              </a:rPr>
              <a:t>Callable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Term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CIB</a:t>
            </a:r>
            <a:r>
              <a:rPr sz="500" spc="-10" dirty="0">
                <a:latin typeface="Arial"/>
                <a:cs typeface="Arial"/>
              </a:rPr>
              <a:t> Interest</a:t>
            </a:r>
            <a:r>
              <a:rPr sz="500" dirty="0">
                <a:latin typeface="Arial"/>
                <a:cs typeface="Arial"/>
              </a:rPr>
              <a:t>	VRA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Expenses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10217" y="2228824"/>
            <a:ext cx="3810635" cy="2320290"/>
            <a:chOff x="4886216" y="2228824"/>
            <a:chExt cx="3810635" cy="2320290"/>
          </a:xfrm>
        </p:grpSpPr>
        <p:sp>
          <p:nvSpPr>
            <p:cNvPr id="43" name="object 43"/>
            <p:cNvSpPr/>
            <p:nvPr/>
          </p:nvSpPr>
          <p:spPr>
            <a:xfrm>
              <a:off x="4906888" y="3609356"/>
              <a:ext cx="3787775" cy="688975"/>
            </a:xfrm>
            <a:custGeom>
              <a:avLst/>
              <a:gdLst/>
              <a:ahLst/>
              <a:cxnLst/>
              <a:rect l="l" t="t" r="r" b="b"/>
              <a:pathLst>
                <a:path w="3787775" h="688975">
                  <a:moveTo>
                    <a:pt x="0" y="688416"/>
                  </a:moveTo>
                  <a:lnTo>
                    <a:pt x="3787330" y="688416"/>
                  </a:lnTo>
                </a:path>
                <a:path w="3787775" h="688975">
                  <a:moveTo>
                    <a:pt x="0" y="458939"/>
                  </a:moveTo>
                  <a:lnTo>
                    <a:pt x="3787330" y="458939"/>
                  </a:lnTo>
                </a:path>
                <a:path w="3787775" h="688975">
                  <a:moveTo>
                    <a:pt x="0" y="229476"/>
                  </a:moveTo>
                  <a:lnTo>
                    <a:pt x="3787330" y="229476"/>
                  </a:lnTo>
                </a:path>
                <a:path w="3787775" h="688975">
                  <a:moveTo>
                    <a:pt x="0" y="0"/>
                  </a:moveTo>
                  <a:lnTo>
                    <a:pt x="3787330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07170" y="3451795"/>
              <a:ext cx="2164080" cy="1076325"/>
            </a:xfrm>
            <a:custGeom>
              <a:avLst/>
              <a:gdLst/>
              <a:ahLst/>
              <a:cxnLst/>
              <a:rect l="l" t="t" r="r" b="b"/>
              <a:pathLst>
                <a:path w="2164079" h="1076325">
                  <a:moveTo>
                    <a:pt x="2028799" y="0"/>
                  </a:moveTo>
                  <a:lnTo>
                    <a:pt x="1758289" y="5740"/>
                  </a:lnTo>
                  <a:lnTo>
                    <a:pt x="1623034" y="52819"/>
                  </a:lnTo>
                  <a:lnTo>
                    <a:pt x="1487779" y="167652"/>
                  </a:lnTo>
                  <a:lnTo>
                    <a:pt x="1352524" y="275590"/>
                  </a:lnTo>
                  <a:lnTo>
                    <a:pt x="1217282" y="277888"/>
                  </a:lnTo>
                  <a:lnTo>
                    <a:pt x="1082027" y="277888"/>
                  </a:lnTo>
                  <a:lnTo>
                    <a:pt x="946772" y="316928"/>
                  </a:lnTo>
                  <a:lnTo>
                    <a:pt x="811517" y="368604"/>
                  </a:lnTo>
                  <a:lnTo>
                    <a:pt x="676262" y="455866"/>
                  </a:lnTo>
                  <a:lnTo>
                    <a:pt x="541007" y="538543"/>
                  </a:lnTo>
                  <a:lnTo>
                    <a:pt x="405765" y="610895"/>
                  </a:lnTo>
                  <a:lnTo>
                    <a:pt x="270510" y="678637"/>
                  </a:lnTo>
                  <a:lnTo>
                    <a:pt x="135255" y="739495"/>
                  </a:lnTo>
                  <a:lnTo>
                    <a:pt x="0" y="796912"/>
                  </a:lnTo>
                  <a:lnTo>
                    <a:pt x="0" y="1075944"/>
                  </a:lnTo>
                  <a:lnTo>
                    <a:pt x="2164041" y="1075944"/>
                  </a:lnTo>
                  <a:lnTo>
                    <a:pt x="202879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06888" y="3379143"/>
              <a:ext cx="3787775" cy="0"/>
            </a:xfrm>
            <a:custGeom>
              <a:avLst/>
              <a:gdLst/>
              <a:ahLst/>
              <a:cxnLst/>
              <a:rect l="l" t="t" r="r" b="b"/>
              <a:pathLst>
                <a:path w="3787775">
                  <a:moveTo>
                    <a:pt x="0" y="0"/>
                  </a:moveTo>
                  <a:lnTo>
                    <a:pt x="3787330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35970" y="3397832"/>
              <a:ext cx="1217295" cy="1130300"/>
            </a:xfrm>
            <a:custGeom>
              <a:avLst/>
              <a:gdLst/>
              <a:ahLst/>
              <a:cxnLst/>
              <a:rect l="l" t="t" r="r" b="b"/>
              <a:pathLst>
                <a:path w="1217295" h="1130300">
                  <a:moveTo>
                    <a:pt x="541007" y="0"/>
                  </a:moveTo>
                  <a:lnTo>
                    <a:pt x="405752" y="13779"/>
                  </a:lnTo>
                  <a:lnTo>
                    <a:pt x="270497" y="32143"/>
                  </a:lnTo>
                  <a:lnTo>
                    <a:pt x="135242" y="33299"/>
                  </a:lnTo>
                  <a:lnTo>
                    <a:pt x="0" y="53962"/>
                  </a:lnTo>
                  <a:lnTo>
                    <a:pt x="135242" y="1129906"/>
                  </a:lnTo>
                  <a:lnTo>
                    <a:pt x="1217269" y="1129906"/>
                  </a:lnTo>
                  <a:lnTo>
                    <a:pt x="1082014" y="13779"/>
                  </a:lnTo>
                  <a:lnTo>
                    <a:pt x="946759" y="10337"/>
                  </a:lnTo>
                  <a:lnTo>
                    <a:pt x="845327" y="3441"/>
                  </a:lnTo>
                  <a:lnTo>
                    <a:pt x="676262" y="3441"/>
                  </a:lnTo>
                  <a:lnTo>
                    <a:pt x="541007" y="0"/>
                  </a:lnTo>
                  <a:close/>
                </a:path>
                <a:path w="1217295" h="1130300">
                  <a:moveTo>
                    <a:pt x="811517" y="1142"/>
                  </a:moveTo>
                  <a:lnTo>
                    <a:pt x="676262" y="3441"/>
                  </a:lnTo>
                  <a:lnTo>
                    <a:pt x="845327" y="3441"/>
                  </a:lnTo>
                  <a:lnTo>
                    <a:pt x="811517" y="1142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6888" y="3149680"/>
              <a:ext cx="3787775" cy="0"/>
            </a:xfrm>
            <a:custGeom>
              <a:avLst/>
              <a:gdLst/>
              <a:ahLst/>
              <a:cxnLst/>
              <a:rect l="l" t="t" r="r" b="b"/>
              <a:pathLst>
                <a:path w="3787775">
                  <a:moveTo>
                    <a:pt x="0" y="0"/>
                  </a:moveTo>
                  <a:lnTo>
                    <a:pt x="3787330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17984" y="3111905"/>
              <a:ext cx="676275" cy="1416050"/>
            </a:xfrm>
            <a:custGeom>
              <a:avLst/>
              <a:gdLst/>
              <a:ahLst/>
              <a:cxnLst/>
              <a:rect l="l" t="t" r="r" b="b"/>
              <a:pathLst>
                <a:path w="676275" h="1416050">
                  <a:moveTo>
                    <a:pt x="676275" y="0"/>
                  </a:moveTo>
                  <a:lnTo>
                    <a:pt x="541019" y="73494"/>
                  </a:lnTo>
                  <a:lnTo>
                    <a:pt x="405764" y="141236"/>
                  </a:lnTo>
                  <a:lnTo>
                    <a:pt x="270509" y="203250"/>
                  </a:lnTo>
                  <a:lnTo>
                    <a:pt x="135254" y="262953"/>
                  </a:lnTo>
                  <a:lnTo>
                    <a:pt x="0" y="299707"/>
                  </a:lnTo>
                  <a:lnTo>
                    <a:pt x="135254" y="1415834"/>
                  </a:lnTo>
                  <a:lnTo>
                    <a:pt x="676275" y="1415834"/>
                  </a:lnTo>
                  <a:lnTo>
                    <a:pt x="67627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07170" y="3076512"/>
              <a:ext cx="3787140" cy="1172210"/>
            </a:xfrm>
            <a:custGeom>
              <a:avLst/>
              <a:gdLst/>
              <a:ahLst/>
              <a:cxnLst/>
              <a:rect l="l" t="t" r="r" b="b"/>
              <a:pathLst>
                <a:path w="3787140" h="1172210">
                  <a:moveTo>
                    <a:pt x="3787089" y="0"/>
                  </a:moveTo>
                  <a:lnTo>
                    <a:pt x="3651834" y="4533"/>
                  </a:lnTo>
                  <a:lnTo>
                    <a:pt x="3516579" y="6858"/>
                  </a:lnTo>
                  <a:lnTo>
                    <a:pt x="3381324" y="6692"/>
                  </a:lnTo>
                  <a:lnTo>
                    <a:pt x="3246069" y="7264"/>
                  </a:lnTo>
                  <a:lnTo>
                    <a:pt x="3110814" y="15189"/>
                  </a:lnTo>
                  <a:lnTo>
                    <a:pt x="2975559" y="11734"/>
                  </a:lnTo>
                  <a:lnTo>
                    <a:pt x="2840316" y="2552"/>
                  </a:lnTo>
                  <a:lnTo>
                    <a:pt x="2705061" y="4851"/>
                  </a:lnTo>
                  <a:lnTo>
                    <a:pt x="2569806" y="1409"/>
                  </a:lnTo>
                  <a:lnTo>
                    <a:pt x="2434551" y="15189"/>
                  </a:lnTo>
                  <a:lnTo>
                    <a:pt x="2299296" y="33553"/>
                  </a:lnTo>
                  <a:lnTo>
                    <a:pt x="2164041" y="34709"/>
                  </a:lnTo>
                  <a:lnTo>
                    <a:pt x="2028799" y="55372"/>
                  </a:lnTo>
                  <a:lnTo>
                    <a:pt x="1893544" y="58813"/>
                  </a:lnTo>
                  <a:lnTo>
                    <a:pt x="1758289" y="61112"/>
                  </a:lnTo>
                  <a:lnTo>
                    <a:pt x="1623034" y="108191"/>
                  </a:lnTo>
                  <a:lnTo>
                    <a:pt x="1487779" y="223024"/>
                  </a:lnTo>
                  <a:lnTo>
                    <a:pt x="1352524" y="330962"/>
                  </a:lnTo>
                  <a:lnTo>
                    <a:pt x="1217282" y="333260"/>
                  </a:lnTo>
                  <a:lnTo>
                    <a:pt x="1082027" y="333260"/>
                  </a:lnTo>
                  <a:lnTo>
                    <a:pt x="946772" y="372300"/>
                  </a:lnTo>
                  <a:lnTo>
                    <a:pt x="811517" y="423976"/>
                  </a:lnTo>
                  <a:lnTo>
                    <a:pt x="676262" y="511238"/>
                  </a:lnTo>
                  <a:lnTo>
                    <a:pt x="541007" y="593915"/>
                  </a:lnTo>
                  <a:lnTo>
                    <a:pt x="405765" y="666267"/>
                  </a:lnTo>
                  <a:lnTo>
                    <a:pt x="270510" y="734009"/>
                  </a:lnTo>
                  <a:lnTo>
                    <a:pt x="135255" y="794867"/>
                  </a:lnTo>
                  <a:lnTo>
                    <a:pt x="0" y="838428"/>
                  </a:lnTo>
                  <a:lnTo>
                    <a:pt x="0" y="1172197"/>
                  </a:lnTo>
                  <a:lnTo>
                    <a:pt x="135255" y="1114780"/>
                  </a:lnTo>
                  <a:lnTo>
                    <a:pt x="270510" y="1053922"/>
                  </a:lnTo>
                  <a:lnTo>
                    <a:pt x="405765" y="986167"/>
                  </a:lnTo>
                  <a:lnTo>
                    <a:pt x="541007" y="913828"/>
                  </a:lnTo>
                  <a:lnTo>
                    <a:pt x="676262" y="831151"/>
                  </a:lnTo>
                  <a:lnTo>
                    <a:pt x="811517" y="743889"/>
                  </a:lnTo>
                  <a:lnTo>
                    <a:pt x="946772" y="692213"/>
                  </a:lnTo>
                  <a:lnTo>
                    <a:pt x="1082027" y="653173"/>
                  </a:lnTo>
                  <a:lnTo>
                    <a:pt x="1217282" y="653173"/>
                  </a:lnTo>
                  <a:lnTo>
                    <a:pt x="1352524" y="650875"/>
                  </a:lnTo>
                  <a:lnTo>
                    <a:pt x="1487779" y="542937"/>
                  </a:lnTo>
                  <a:lnTo>
                    <a:pt x="1623034" y="428104"/>
                  </a:lnTo>
                  <a:lnTo>
                    <a:pt x="1758289" y="381025"/>
                  </a:lnTo>
                  <a:lnTo>
                    <a:pt x="1893544" y="378726"/>
                  </a:lnTo>
                  <a:lnTo>
                    <a:pt x="2028799" y="375285"/>
                  </a:lnTo>
                  <a:lnTo>
                    <a:pt x="2164041" y="354622"/>
                  </a:lnTo>
                  <a:lnTo>
                    <a:pt x="2299296" y="353466"/>
                  </a:lnTo>
                  <a:lnTo>
                    <a:pt x="2434551" y="335102"/>
                  </a:lnTo>
                  <a:lnTo>
                    <a:pt x="2569806" y="321322"/>
                  </a:lnTo>
                  <a:lnTo>
                    <a:pt x="2705061" y="324764"/>
                  </a:lnTo>
                  <a:lnTo>
                    <a:pt x="2840316" y="322465"/>
                  </a:lnTo>
                  <a:lnTo>
                    <a:pt x="2975559" y="331647"/>
                  </a:lnTo>
                  <a:lnTo>
                    <a:pt x="3110814" y="335102"/>
                  </a:lnTo>
                  <a:lnTo>
                    <a:pt x="3246069" y="298348"/>
                  </a:lnTo>
                  <a:lnTo>
                    <a:pt x="3381324" y="238645"/>
                  </a:lnTo>
                  <a:lnTo>
                    <a:pt x="3516579" y="176631"/>
                  </a:lnTo>
                  <a:lnTo>
                    <a:pt x="3651834" y="108889"/>
                  </a:lnTo>
                  <a:lnTo>
                    <a:pt x="3787089" y="35394"/>
                  </a:lnTo>
                  <a:lnTo>
                    <a:pt x="37870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07170" y="3067378"/>
              <a:ext cx="3787140" cy="847725"/>
            </a:xfrm>
            <a:custGeom>
              <a:avLst/>
              <a:gdLst/>
              <a:ahLst/>
              <a:cxnLst/>
              <a:rect l="l" t="t" r="r" b="b"/>
              <a:pathLst>
                <a:path w="3787140" h="847725">
                  <a:moveTo>
                    <a:pt x="2569806" y="0"/>
                  </a:moveTo>
                  <a:lnTo>
                    <a:pt x="2434551" y="13055"/>
                  </a:lnTo>
                  <a:lnTo>
                    <a:pt x="2299296" y="30670"/>
                  </a:lnTo>
                  <a:lnTo>
                    <a:pt x="2164041" y="31051"/>
                  </a:lnTo>
                  <a:lnTo>
                    <a:pt x="2028799" y="50736"/>
                  </a:lnTo>
                  <a:lnTo>
                    <a:pt x="1893544" y="53822"/>
                  </a:lnTo>
                  <a:lnTo>
                    <a:pt x="1758289" y="55727"/>
                  </a:lnTo>
                  <a:lnTo>
                    <a:pt x="1623034" y="102412"/>
                  </a:lnTo>
                  <a:lnTo>
                    <a:pt x="1487779" y="216852"/>
                  </a:lnTo>
                  <a:lnTo>
                    <a:pt x="1352524" y="324434"/>
                  </a:lnTo>
                  <a:lnTo>
                    <a:pt x="1217282" y="326364"/>
                  </a:lnTo>
                  <a:lnTo>
                    <a:pt x="1082027" y="325970"/>
                  </a:lnTo>
                  <a:lnTo>
                    <a:pt x="946772" y="364617"/>
                  </a:lnTo>
                  <a:lnTo>
                    <a:pt x="811517" y="415874"/>
                  </a:lnTo>
                  <a:lnTo>
                    <a:pt x="676262" y="502754"/>
                  </a:lnTo>
                  <a:lnTo>
                    <a:pt x="541007" y="585063"/>
                  </a:lnTo>
                  <a:lnTo>
                    <a:pt x="405765" y="657072"/>
                  </a:lnTo>
                  <a:lnTo>
                    <a:pt x="270510" y="724522"/>
                  </a:lnTo>
                  <a:lnTo>
                    <a:pt x="135255" y="785101"/>
                  </a:lnTo>
                  <a:lnTo>
                    <a:pt x="0" y="829437"/>
                  </a:lnTo>
                  <a:lnTo>
                    <a:pt x="0" y="847559"/>
                  </a:lnTo>
                  <a:lnTo>
                    <a:pt x="135255" y="803998"/>
                  </a:lnTo>
                  <a:lnTo>
                    <a:pt x="270510" y="743140"/>
                  </a:lnTo>
                  <a:lnTo>
                    <a:pt x="405765" y="675398"/>
                  </a:lnTo>
                  <a:lnTo>
                    <a:pt x="541007" y="603059"/>
                  </a:lnTo>
                  <a:lnTo>
                    <a:pt x="676262" y="520382"/>
                  </a:lnTo>
                  <a:lnTo>
                    <a:pt x="811517" y="433108"/>
                  </a:lnTo>
                  <a:lnTo>
                    <a:pt x="946772" y="381431"/>
                  </a:lnTo>
                  <a:lnTo>
                    <a:pt x="1082027" y="342392"/>
                  </a:lnTo>
                  <a:lnTo>
                    <a:pt x="1217282" y="342392"/>
                  </a:lnTo>
                  <a:lnTo>
                    <a:pt x="1352524" y="340093"/>
                  </a:lnTo>
                  <a:lnTo>
                    <a:pt x="1487779" y="232156"/>
                  </a:lnTo>
                  <a:lnTo>
                    <a:pt x="1623034" y="117335"/>
                  </a:lnTo>
                  <a:lnTo>
                    <a:pt x="1758289" y="70243"/>
                  </a:lnTo>
                  <a:lnTo>
                    <a:pt x="1893544" y="67957"/>
                  </a:lnTo>
                  <a:lnTo>
                    <a:pt x="2028799" y="64503"/>
                  </a:lnTo>
                  <a:lnTo>
                    <a:pt x="2164041" y="43840"/>
                  </a:lnTo>
                  <a:lnTo>
                    <a:pt x="2299296" y="42697"/>
                  </a:lnTo>
                  <a:lnTo>
                    <a:pt x="2434551" y="24320"/>
                  </a:lnTo>
                  <a:lnTo>
                    <a:pt x="2569806" y="10541"/>
                  </a:lnTo>
                  <a:lnTo>
                    <a:pt x="2705061" y="13982"/>
                  </a:lnTo>
                  <a:lnTo>
                    <a:pt x="2840316" y="11684"/>
                  </a:lnTo>
                  <a:lnTo>
                    <a:pt x="2975559" y="20878"/>
                  </a:lnTo>
                  <a:lnTo>
                    <a:pt x="3110814" y="24320"/>
                  </a:lnTo>
                  <a:lnTo>
                    <a:pt x="3246069" y="16395"/>
                  </a:lnTo>
                  <a:lnTo>
                    <a:pt x="3381324" y="15824"/>
                  </a:lnTo>
                  <a:lnTo>
                    <a:pt x="3516579" y="15989"/>
                  </a:lnTo>
                  <a:lnTo>
                    <a:pt x="3651834" y="13665"/>
                  </a:lnTo>
                  <a:lnTo>
                    <a:pt x="3787089" y="9131"/>
                  </a:lnTo>
                  <a:lnTo>
                    <a:pt x="3651834" y="11899"/>
                  </a:lnTo>
                  <a:lnTo>
                    <a:pt x="3516579" y="12547"/>
                  </a:lnTo>
                  <a:lnTo>
                    <a:pt x="3381324" y="10782"/>
                  </a:lnTo>
                  <a:lnTo>
                    <a:pt x="3246069" y="9842"/>
                  </a:lnTo>
                  <a:lnTo>
                    <a:pt x="3110814" y="16319"/>
                  </a:lnTo>
                  <a:lnTo>
                    <a:pt x="2975559" y="12293"/>
                  </a:lnTo>
                  <a:lnTo>
                    <a:pt x="2840316" y="2489"/>
                  </a:lnTo>
                  <a:lnTo>
                    <a:pt x="2705061" y="4127"/>
                  </a:lnTo>
                  <a:lnTo>
                    <a:pt x="256980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06888" y="2231050"/>
              <a:ext cx="3787775" cy="689610"/>
            </a:xfrm>
            <a:custGeom>
              <a:avLst/>
              <a:gdLst/>
              <a:ahLst/>
              <a:cxnLst/>
              <a:rect l="l" t="t" r="r" b="b"/>
              <a:pathLst>
                <a:path w="3787775" h="689610">
                  <a:moveTo>
                    <a:pt x="0" y="689152"/>
                  </a:moveTo>
                  <a:lnTo>
                    <a:pt x="3787330" y="689152"/>
                  </a:lnTo>
                </a:path>
                <a:path w="3787775" h="689610">
                  <a:moveTo>
                    <a:pt x="0" y="459676"/>
                  </a:moveTo>
                  <a:lnTo>
                    <a:pt x="3787330" y="459676"/>
                  </a:lnTo>
                </a:path>
                <a:path w="3787775" h="689610">
                  <a:moveTo>
                    <a:pt x="0" y="229476"/>
                  </a:moveTo>
                  <a:lnTo>
                    <a:pt x="3787330" y="229476"/>
                  </a:lnTo>
                </a:path>
                <a:path w="3787775" h="689610">
                  <a:moveTo>
                    <a:pt x="0" y="0"/>
                  </a:moveTo>
                  <a:lnTo>
                    <a:pt x="3787330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06888" y="2231047"/>
              <a:ext cx="0" cy="2297430"/>
            </a:xfrm>
            <a:custGeom>
              <a:avLst/>
              <a:gdLst/>
              <a:ahLst/>
              <a:cxnLst/>
              <a:rect l="l" t="t" r="r" b="b"/>
              <a:pathLst>
                <a:path h="2297429">
                  <a:moveTo>
                    <a:pt x="0" y="2296934"/>
                  </a:moveTo>
                  <a:lnTo>
                    <a:pt x="0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88439" y="2231047"/>
              <a:ext cx="19050" cy="2297430"/>
            </a:xfrm>
            <a:custGeom>
              <a:avLst/>
              <a:gdLst/>
              <a:ahLst/>
              <a:cxnLst/>
              <a:rect l="l" t="t" r="r" b="b"/>
              <a:pathLst>
                <a:path w="19050" h="2297429">
                  <a:moveTo>
                    <a:pt x="0" y="2296934"/>
                  </a:moveTo>
                  <a:lnTo>
                    <a:pt x="18453" y="2296934"/>
                  </a:lnTo>
                </a:path>
                <a:path w="19050" h="2297429">
                  <a:moveTo>
                    <a:pt x="0" y="2066721"/>
                  </a:moveTo>
                  <a:lnTo>
                    <a:pt x="18453" y="2066721"/>
                  </a:lnTo>
                </a:path>
                <a:path w="19050" h="2297429">
                  <a:moveTo>
                    <a:pt x="0" y="1837258"/>
                  </a:moveTo>
                  <a:lnTo>
                    <a:pt x="18453" y="1837258"/>
                  </a:lnTo>
                </a:path>
                <a:path w="19050" h="2297429">
                  <a:moveTo>
                    <a:pt x="0" y="1607781"/>
                  </a:moveTo>
                  <a:lnTo>
                    <a:pt x="18453" y="1607781"/>
                  </a:lnTo>
                </a:path>
                <a:path w="19050" h="2297429">
                  <a:moveTo>
                    <a:pt x="0" y="1378305"/>
                  </a:moveTo>
                  <a:lnTo>
                    <a:pt x="18453" y="1378305"/>
                  </a:lnTo>
                </a:path>
                <a:path w="19050" h="2297429">
                  <a:moveTo>
                    <a:pt x="0" y="1148105"/>
                  </a:moveTo>
                  <a:lnTo>
                    <a:pt x="18453" y="1148105"/>
                  </a:lnTo>
                </a:path>
                <a:path w="19050" h="2297429">
                  <a:moveTo>
                    <a:pt x="0" y="918629"/>
                  </a:moveTo>
                  <a:lnTo>
                    <a:pt x="18453" y="918629"/>
                  </a:lnTo>
                </a:path>
                <a:path w="19050" h="2297429">
                  <a:moveTo>
                    <a:pt x="0" y="689152"/>
                  </a:moveTo>
                  <a:lnTo>
                    <a:pt x="18453" y="689152"/>
                  </a:lnTo>
                </a:path>
                <a:path w="19050" h="2297429">
                  <a:moveTo>
                    <a:pt x="0" y="459689"/>
                  </a:moveTo>
                  <a:lnTo>
                    <a:pt x="18453" y="459689"/>
                  </a:lnTo>
                </a:path>
                <a:path w="19050" h="2297429">
                  <a:moveTo>
                    <a:pt x="0" y="229476"/>
                  </a:moveTo>
                  <a:lnTo>
                    <a:pt x="18453" y="229476"/>
                  </a:lnTo>
                </a:path>
                <a:path w="19050" h="2297429">
                  <a:moveTo>
                    <a:pt x="0" y="0"/>
                  </a:moveTo>
                  <a:lnTo>
                    <a:pt x="18453" y="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06888" y="4527981"/>
              <a:ext cx="3787775" cy="19050"/>
            </a:xfrm>
            <a:custGeom>
              <a:avLst/>
              <a:gdLst/>
              <a:ahLst/>
              <a:cxnLst/>
              <a:rect l="l" t="t" r="r" b="b"/>
              <a:pathLst>
                <a:path w="3787775" h="19050">
                  <a:moveTo>
                    <a:pt x="0" y="0"/>
                  </a:moveTo>
                  <a:lnTo>
                    <a:pt x="3787330" y="0"/>
                  </a:lnTo>
                </a:path>
                <a:path w="3787775" h="19050">
                  <a:moveTo>
                    <a:pt x="0" y="0"/>
                  </a:moveTo>
                  <a:lnTo>
                    <a:pt x="0" y="18440"/>
                  </a:lnTo>
                </a:path>
                <a:path w="3787775" h="19050">
                  <a:moveTo>
                    <a:pt x="135788" y="0"/>
                  </a:moveTo>
                  <a:lnTo>
                    <a:pt x="135788" y="18440"/>
                  </a:lnTo>
                </a:path>
                <a:path w="3787775" h="19050">
                  <a:moveTo>
                    <a:pt x="270840" y="0"/>
                  </a:moveTo>
                  <a:lnTo>
                    <a:pt x="270840" y="18440"/>
                  </a:lnTo>
                </a:path>
                <a:path w="3787775" h="19050">
                  <a:moveTo>
                    <a:pt x="405892" y="0"/>
                  </a:moveTo>
                  <a:lnTo>
                    <a:pt x="405892" y="18440"/>
                  </a:lnTo>
                </a:path>
                <a:path w="3787775" h="19050">
                  <a:moveTo>
                    <a:pt x="540943" y="0"/>
                  </a:moveTo>
                  <a:lnTo>
                    <a:pt x="540943" y="18440"/>
                  </a:lnTo>
                </a:path>
                <a:path w="3787775" h="19050">
                  <a:moveTo>
                    <a:pt x="676732" y="0"/>
                  </a:moveTo>
                  <a:lnTo>
                    <a:pt x="676732" y="18440"/>
                  </a:lnTo>
                </a:path>
                <a:path w="3787775" h="19050">
                  <a:moveTo>
                    <a:pt x="811784" y="0"/>
                  </a:moveTo>
                  <a:lnTo>
                    <a:pt x="811784" y="18440"/>
                  </a:lnTo>
                </a:path>
                <a:path w="3787775" h="19050">
                  <a:moveTo>
                    <a:pt x="946835" y="0"/>
                  </a:moveTo>
                  <a:lnTo>
                    <a:pt x="946835" y="18440"/>
                  </a:lnTo>
                </a:path>
                <a:path w="3787775" h="19050">
                  <a:moveTo>
                    <a:pt x="1082624" y="0"/>
                  </a:moveTo>
                  <a:lnTo>
                    <a:pt x="1082624" y="18440"/>
                  </a:lnTo>
                </a:path>
                <a:path w="3787775" h="19050">
                  <a:moveTo>
                    <a:pt x="1217676" y="0"/>
                  </a:moveTo>
                  <a:lnTo>
                    <a:pt x="1217676" y="18440"/>
                  </a:lnTo>
                </a:path>
                <a:path w="3787775" h="19050">
                  <a:moveTo>
                    <a:pt x="1352715" y="0"/>
                  </a:moveTo>
                  <a:lnTo>
                    <a:pt x="1352715" y="18440"/>
                  </a:lnTo>
                </a:path>
                <a:path w="3787775" h="19050">
                  <a:moveTo>
                    <a:pt x="1487766" y="0"/>
                  </a:moveTo>
                  <a:lnTo>
                    <a:pt x="1487766" y="18440"/>
                  </a:lnTo>
                </a:path>
                <a:path w="3787775" h="19050">
                  <a:moveTo>
                    <a:pt x="1623555" y="0"/>
                  </a:moveTo>
                  <a:lnTo>
                    <a:pt x="1623555" y="18440"/>
                  </a:lnTo>
                </a:path>
                <a:path w="3787775" h="19050">
                  <a:moveTo>
                    <a:pt x="1758607" y="0"/>
                  </a:moveTo>
                  <a:lnTo>
                    <a:pt x="1758607" y="18440"/>
                  </a:lnTo>
                </a:path>
                <a:path w="3787775" h="19050">
                  <a:moveTo>
                    <a:pt x="1893658" y="0"/>
                  </a:moveTo>
                  <a:lnTo>
                    <a:pt x="1893658" y="18440"/>
                  </a:lnTo>
                </a:path>
                <a:path w="3787775" h="19050">
                  <a:moveTo>
                    <a:pt x="2028710" y="0"/>
                  </a:moveTo>
                  <a:lnTo>
                    <a:pt x="2028710" y="18440"/>
                  </a:lnTo>
                </a:path>
                <a:path w="3787775" h="19050">
                  <a:moveTo>
                    <a:pt x="2164499" y="0"/>
                  </a:moveTo>
                  <a:lnTo>
                    <a:pt x="2164499" y="18440"/>
                  </a:lnTo>
                </a:path>
                <a:path w="3787775" h="19050">
                  <a:moveTo>
                    <a:pt x="2299550" y="0"/>
                  </a:moveTo>
                  <a:lnTo>
                    <a:pt x="2299550" y="18440"/>
                  </a:lnTo>
                </a:path>
                <a:path w="3787775" h="19050">
                  <a:moveTo>
                    <a:pt x="2434602" y="0"/>
                  </a:moveTo>
                  <a:lnTo>
                    <a:pt x="2434602" y="18440"/>
                  </a:lnTo>
                </a:path>
                <a:path w="3787775" h="19050">
                  <a:moveTo>
                    <a:pt x="2570391" y="0"/>
                  </a:moveTo>
                  <a:lnTo>
                    <a:pt x="2570391" y="18440"/>
                  </a:lnTo>
                </a:path>
                <a:path w="3787775" h="19050">
                  <a:moveTo>
                    <a:pt x="2705442" y="0"/>
                  </a:moveTo>
                  <a:lnTo>
                    <a:pt x="2705442" y="18440"/>
                  </a:lnTo>
                </a:path>
                <a:path w="3787775" h="19050">
                  <a:moveTo>
                    <a:pt x="2840494" y="0"/>
                  </a:moveTo>
                  <a:lnTo>
                    <a:pt x="2840494" y="18440"/>
                  </a:lnTo>
                </a:path>
                <a:path w="3787775" h="19050">
                  <a:moveTo>
                    <a:pt x="2975546" y="0"/>
                  </a:moveTo>
                  <a:lnTo>
                    <a:pt x="2975546" y="18440"/>
                  </a:lnTo>
                </a:path>
                <a:path w="3787775" h="19050">
                  <a:moveTo>
                    <a:pt x="3111334" y="0"/>
                  </a:moveTo>
                  <a:lnTo>
                    <a:pt x="3111334" y="18440"/>
                  </a:lnTo>
                </a:path>
                <a:path w="3787775" h="19050">
                  <a:moveTo>
                    <a:pt x="3246386" y="0"/>
                  </a:moveTo>
                  <a:lnTo>
                    <a:pt x="3246386" y="18440"/>
                  </a:lnTo>
                </a:path>
                <a:path w="3787775" h="19050">
                  <a:moveTo>
                    <a:pt x="3381438" y="0"/>
                  </a:moveTo>
                  <a:lnTo>
                    <a:pt x="3381438" y="18440"/>
                  </a:lnTo>
                </a:path>
                <a:path w="3787775" h="19050">
                  <a:moveTo>
                    <a:pt x="3517226" y="0"/>
                  </a:moveTo>
                  <a:lnTo>
                    <a:pt x="3517226" y="18440"/>
                  </a:lnTo>
                </a:path>
                <a:path w="3787775" h="19050">
                  <a:moveTo>
                    <a:pt x="3652278" y="0"/>
                  </a:moveTo>
                  <a:lnTo>
                    <a:pt x="3652278" y="18440"/>
                  </a:lnTo>
                </a:path>
                <a:path w="3787775" h="19050">
                  <a:moveTo>
                    <a:pt x="3787330" y="0"/>
                  </a:moveTo>
                  <a:lnTo>
                    <a:pt x="3787330" y="18440"/>
                  </a:lnTo>
                </a:path>
              </a:pathLst>
            </a:custGeom>
            <a:ln w="4432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06888" y="2444289"/>
              <a:ext cx="3111500" cy="1414780"/>
            </a:xfrm>
            <a:custGeom>
              <a:avLst/>
              <a:gdLst/>
              <a:ahLst/>
              <a:cxnLst/>
              <a:rect l="l" t="t" r="r" b="b"/>
              <a:pathLst>
                <a:path w="3111500" h="1414779">
                  <a:moveTo>
                    <a:pt x="0" y="1414462"/>
                  </a:moveTo>
                  <a:lnTo>
                    <a:pt x="135788" y="1357642"/>
                  </a:lnTo>
                  <a:lnTo>
                    <a:pt x="270840" y="1297139"/>
                  </a:lnTo>
                  <a:lnTo>
                    <a:pt x="405892" y="1229258"/>
                  </a:lnTo>
                  <a:lnTo>
                    <a:pt x="540943" y="1157693"/>
                  </a:lnTo>
                  <a:lnTo>
                    <a:pt x="676732" y="1075054"/>
                  </a:lnTo>
                  <a:lnTo>
                    <a:pt x="811784" y="988720"/>
                  </a:lnTo>
                  <a:lnTo>
                    <a:pt x="946835" y="889114"/>
                  </a:lnTo>
                  <a:lnTo>
                    <a:pt x="1082624" y="783602"/>
                  </a:lnTo>
                  <a:lnTo>
                    <a:pt x="1217676" y="667016"/>
                  </a:lnTo>
                  <a:lnTo>
                    <a:pt x="1352715" y="897229"/>
                  </a:lnTo>
                  <a:lnTo>
                    <a:pt x="1487766" y="789508"/>
                  </a:lnTo>
                  <a:lnTo>
                    <a:pt x="1623555" y="675131"/>
                  </a:lnTo>
                  <a:lnTo>
                    <a:pt x="1758607" y="542328"/>
                  </a:lnTo>
                  <a:lnTo>
                    <a:pt x="1893658" y="399173"/>
                  </a:lnTo>
                  <a:lnTo>
                    <a:pt x="2028710" y="232422"/>
                  </a:lnTo>
                  <a:lnTo>
                    <a:pt x="2164499" y="52387"/>
                  </a:lnTo>
                  <a:lnTo>
                    <a:pt x="2299550" y="53124"/>
                  </a:lnTo>
                  <a:lnTo>
                    <a:pt x="2434602" y="73786"/>
                  </a:lnTo>
                  <a:lnTo>
                    <a:pt x="2570391" y="0"/>
                  </a:lnTo>
                  <a:lnTo>
                    <a:pt x="2705442" y="17703"/>
                  </a:lnTo>
                  <a:lnTo>
                    <a:pt x="2840494" y="16967"/>
                  </a:lnTo>
                  <a:lnTo>
                    <a:pt x="2975546" y="31724"/>
                  </a:lnTo>
                  <a:lnTo>
                    <a:pt x="3111334" y="35420"/>
                  </a:lnTo>
                </a:path>
              </a:pathLst>
            </a:custGeom>
            <a:ln w="132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331352" y="4472984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31352" y="4243326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31352" y="4013669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1352" y="3784012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31352" y="3554354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31352" y="3324697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31352" y="3095040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31352" y="2865383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31352" y="2635725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31352" y="2406068"/>
            <a:ext cx="596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15" dirty="0"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97174" y="2176411"/>
            <a:ext cx="93345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spc="-25" dirty="0">
                <a:latin typeface="Arial"/>
                <a:cs typeface="Arial"/>
              </a:rPr>
              <a:t>10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325619" y="4575735"/>
            <a:ext cx="3900170" cy="124460"/>
            <a:chOff x="4801619" y="4575735"/>
            <a:chExt cx="3900170" cy="124460"/>
          </a:xfrm>
        </p:grpSpPr>
        <p:pic>
          <p:nvPicPr>
            <p:cNvPr id="68" name="object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619" y="4581420"/>
              <a:ext cx="113521" cy="11822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6881" y="4579647"/>
              <a:ext cx="114348" cy="11999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2143" y="4576983"/>
              <a:ext cx="113728" cy="12266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405" y="4580440"/>
              <a:ext cx="113700" cy="1192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2668" y="4575735"/>
              <a:ext cx="106840" cy="12390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7929" y="4581165"/>
              <a:ext cx="113806" cy="1184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3192" y="4581292"/>
              <a:ext cx="112759" cy="11835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8454" y="4581391"/>
              <a:ext cx="113052" cy="11825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83715" y="4581190"/>
              <a:ext cx="112678" cy="11845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8978" y="4580556"/>
              <a:ext cx="248783" cy="11908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02" y="4579647"/>
              <a:ext cx="114348" cy="11999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4764" y="4576983"/>
              <a:ext cx="113728" cy="12266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0026" y="4580439"/>
              <a:ext cx="113700" cy="1192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95289" y="4575735"/>
              <a:ext cx="106840" cy="12390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0550" y="4581165"/>
              <a:ext cx="113806" cy="1184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5812" y="4581292"/>
              <a:ext cx="112759" cy="11835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1074" y="4581391"/>
              <a:ext cx="113052" cy="11825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6336" y="4581190"/>
              <a:ext cx="112677" cy="11845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1599" y="4580556"/>
              <a:ext cx="248782" cy="1190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42123" y="4579646"/>
              <a:ext cx="114348" cy="11999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77384" y="4576983"/>
              <a:ext cx="113728" cy="12266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12647" y="4580439"/>
              <a:ext cx="113700" cy="11920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47909" y="4575735"/>
              <a:ext cx="106840" cy="12390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83171" y="4581165"/>
              <a:ext cx="113806" cy="11847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18433" y="4581292"/>
              <a:ext cx="112759" cy="11835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53695" y="4581391"/>
              <a:ext cx="113052" cy="11825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88957" y="4581190"/>
              <a:ext cx="112677" cy="118454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6210100" y="3102912"/>
            <a:ext cx="69250" cy="55372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spcBef>
                <a:spcPts val="85"/>
              </a:spcBef>
            </a:pPr>
            <a:r>
              <a:rPr sz="450" b="1" dirty="0">
                <a:latin typeface="Arial"/>
                <a:cs typeface="Arial"/>
              </a:rPr>
              <a:t>Millions</a:t>
            </a:r>
            <a:r>
              <a:rPr sz="450" b="1" spc="6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of</a:t>
            </a:r>
            <a:r>
              <a:rPr sz="450" b="1" spc="80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Dollars</a:t>
            </a:r>
            <a:endParaRPr sz="4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150210" y="4712199"/>
            <a:ext cx="349885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b="1" dirty="0">
                <a:latin typeface="Arial"/>
                <a:cs typeface="Arial"/>
              </a:rPr>
              <a:t>Fiscal</a:t>
            </a:r>
            <a:r>
              <a:rPr sz="450" b="1" spc="75" dirty="0">
                <a:latin typeface="Arial"/>
                <a:cs typeface="Arial"/>
              </a:rPr>
              <a:t> </a:t>
            </a:r>
            <a:r>
              <a:rPr sz="450" b="1" spc="-20" dirty="0">
                <a:latin typeface="Arial"/>
                <a:cs typeface="Arial"/>
              </a:rPr>
              <a:t>Year</a:t>
            </a:r>
            <a:endParaRPr sz="4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283882" y="2007694"/>
            <a:ext cx="191008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b="1" dirty="0">
                <a:latin typeface="Arial"/>
                <a:cs typeface="Arial"/>
              </a:rPr>
              <a:t>Gross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Debt</a:t>
            </a:r>
            <a:r>
              <a:rPr sz="850" b="1" spc="3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Service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After</a:t>
            </a:r>
            <a:r>
              <a:rPr sz="850" b="1" spc="5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Refunding</a:t>
            </a:r>
            <a:endParaRPr sz="8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382918" y="4913135"/>
            <a:ext cx="118110" cy="31115"/>
          </a:xfrm>
          <a:custGeom>
            <a:avLst/>
            <a:gdLst/>
            <a:ahLst/>
            <a:cxnLst/>
            <a:rect l="l" t="t" r="r" b="b"/>
            <a:pathLst>
              <a:path w="118110" h="31114">
                <a:moveTo>
                  <a:pt x="118071" y="0"/>
                </a:moveTo>
                <a:lnTo>
                  <a:pt x="0" y="0"/>
                </a:lnTo>
                <a:lnTo>
                  <a:pt x="0" y="30987"/>
                </a:lnTo>
                <a:lnTo>
                  <a:pt x="118071" y="30987"/>
                </a:lnTo>
                <a:lnTo>
                  <a:pt x="11807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500544" y="4873859"/>
            <a:ext cx="55499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Non-Callable</a:t>
            </a:r>
            <a:r>
              <a:rPr sz="450" spc="16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CABs</a:t>
            </a:r>
            <a:endParaRPr sz="4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069975" y="4913135"/>
            <a:ext cx="118110" cy="31115"/>
          </a:xfrm>
          <a:custGeom>
            <a:avLst/>
            <a:gdLst/>
            <a:ahLst/>
            <a:cxnLst/>
            <a:rect l="l" t="t" r="r" b="b"/>
            <a:pathLst>
              <a:path w="118110" h="31114">
                <a:moveTo>
                  <a:pt x="118071" y="0"/>
                </a:moveTo>
                <a:lnTo>
                  <a:pt x="0" y="0"/>
                </a:lnTo>
                <a:lnTo>
                  <a:pt x="0" y="30987"/>
                </a:lnTo>
                <a:lnTo>
                  <a:pt x="118071" y="30987"/>
                </a:lnTo>
                <a:lnTo>
                  <a:pt x="118071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187822" y="4873859"/>
            <a:ext cx="422275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Callable</a:t>
            </a:r>
            <a:r>
              <a:rPr sz="450" spc="10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CABs</a:t>
            </a:r>
            <a:endParaRPr sz="45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624203" y="4913135"/>
            <a:ext cx="118110" cy="31115"/>
          </a:xfrm>
          <a:custGeom>
            <a:avLst/>
            <a:gdLst/>
            <a:ahLst/>
            <a:cxnLst/>
            <a:rect l="l" t="t" r="r" b="b"/>
            <a:pathLst>
              <a:path w="118110" h="31114">
                <a:moveTo>
                  <a:pt x="118071" y="0"/>
                </a:moveTo>
                <a:lnTo>
                  <a:pt x="0" y="0"/>
                </a:lnTo>
                <a:lnTo>
                  <a:pt x="0" y="30987"/>
                </a:lnTo>
                <a:lnTo>
                  <a:pt x="118071" y="30987"/>
                </a:lnTo>
                <a:lnTo>
                  <a:pt x="11807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7741830" y="4873859"/>
            <a:ext cx="61976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Callable</a:t>
            </a:r>
            <a:r>
              <a:rPr sz="450" spc="8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CIB</a:t>
            </a:r>
            <a:r>
              <a:rPr sz="450" spc="8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Principal</a:t>
            </a:r>
            <a:endParaRPr sz="4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376208" y="4913135"/>
            <a:ext cx="118110" cy="31115"/>
          </a:xfrm>
          <a:custGeom>
            <a:avLst/>
            <a:gdLst/>
            <a:ahLst/>
            <a:cxnLst/>
            <a:rect l="l" t="t" r="r" b="b"/>
            <a:pathLst>
              <a:path w="118109" h="31114">
                <a:moveTo>
                  <a:pt x="118071" y="0"/>
                </a:moveTo>
                <a:lnTo>
                  <a:pt x="0" y="0"/>
                </a:lnTo>
                <a:lnTo>
                  <a:pt x="0" y="30987"/>
                </a:lnTo>
                <a:lnTo>
                  <a:pt x="118071" y="30987"/>
                </a:lnTo>
                <a:lnTo>
                  <a:pt x="1180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8494049" y="4873859"/>
            <a:ext cx="58928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Callable</a:t>
            </a:r>
            <a:r>
              <a:rPr sz="450" spc="8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CIB</a:t>
            </a:r>
            <a:r>
              <a:rPr sz="450" spc="8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Interest</a:t>
            </a:r>
            <a:endParaRPr sz="45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097962" y="4913135"/>
            <a:ext cx="118110" cy="31115"/>
          </a:xfrm>
          <a:custGeom>
            <a:avLst/>
            <a:gdLst/>
            <a:ahLst/>
            <a:cxnLst/>
            <a:rect l="l" t="t" r="r" b="b"/>
            <a:pathLst>
              <a:path w="118109" h="31114">
                <a:moveTo>
                  <a:pt x="118071" y="0"/>
                </a:moveTo>
                <a:lnTo>
                  <a:pt x="0" y="0"/>
                </a:lnTo>
                <a:lnTo>
                  <a:pt x="0" y="30987"/>
                </a:lnTo>
                <a:lnTo>
                  <a:pt x="118071" y="30987"/>
                </a:lnTo>
                <a:lnTo>
                  <a:pt x="118071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9215582" y="4873859"/>
            <a:ext cx="439420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VRA</a:t>
            </a:r>
            <a:r>
              <a:rPr sz="450" spc="7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Expenses</a:t>
            </a:r>
            <a:endParaRPr sz="4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669153" y="49286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071" y="0"/>
                </a:lnTo>
              </a:path>
            </a:pathLst>
          </a:custGeom>
          <a:ln w="132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786750" y="4873859"/>
            <a:ext cx="343535" cy="859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Existing</a:t>
            </a:r>
            <a:r>
              <a:rPr sz="450" spc="10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DS</a:t>
            </a:r>
            <a:endParaRPr sz="45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sldNum" sz="quarter" idx="7"/>
          </p:nvPr>
        </p:nvSpPr>
        <p:spPr>
          <a:xfrm>
            <a:off x="8435340" y="5993891"/>
            <a:ext cx="317500" cy="278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065"/>
              </a:lnSpc>
            </a:pPr>
            <a:fld id="{81D60167-4931-47E6-BA6A-407CBD079E47}" type="slidenum">
              <a:rPr lang="en-US" smtClean="0"/>
              <a:pPr marL="38100">
                <a:lnSpc>
                  <a:spcPts val="2065"/>
                </a:lnSpc>
              </a:pPr>
              <a:t>12</a:t>
            </a:fld>
            <a:endParaRPr spc="-25" dirty="0"/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2109216" y="5230395"/>
          <a:ext cx="3432809" cy="93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 gridSpan="2">
                  <a:txBody>
                    <a:bodyPr/>
                    <a:lstStyle/>
                    <a:p>
                      <a:pPr marL="120014" algn="ctr">
                        <a:lnSpc>
                          <a:spcPts val="120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Outstanding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Bond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Maturity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(2002)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Callable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CABs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0"/>
                        </a:lnSpc>
                        <a:spcBef>
                          <a:spcPts val="229"/>
                        </a:spcBef>
                        <a:tabLst>
                          <a:tab pos="558800" algn="l"/>
                        </a:tabLst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54,295,000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Callable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CABs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80"/>
                        </a:lnSpc>
                        <a:tabLst>
                          <a:tab pos="558800" algn="l"/>
                        </a:tabLst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28,845,000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315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CIB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0"/>
                        </a:lnSpc>
                        <a:spcBef>
                          <a:spcPts val="20"/>
                        </a:spcBef>
                        <a:tabLst>
                          <a:tab pos="592455" algn="l"/>
                        </a:tabLst>
                      </a:pPr>
                      <a:r>
                        <a:rPr sz="11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32,440,000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  <a:tabLst>
                          <a:tab pos="488950" algn="l"/>
                        </a:tabLst>
                      </a:pP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115,580,000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6300147" y="5230371"/>
          <a:ext cx="3467735" cy="93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 gridSpan="2">
                  <a:txBody>
                    <a:bodyPr/>
                    <a:lstStyle/>
                    <a:p>
                      <a:pPr marL="117475">
                        <a:lnSpc>
                          <a:spcPts val="120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Outstanding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Bond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Maturity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(After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Refunding)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Callable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CABs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(2002)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20"/>
                        </a:lnSpc>
                        <a:spcBef>
                          <a:spcPts val="229"/>
                        </a:spcBef>
                        <a:tabLst>
                          <a:tab pos="558800" algn="l"/>
                        </a:tabLst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49,505,000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Callable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CABs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(2012)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280"/>
                        </a:lnSpc>
                        <a:tabLst>
                          <a:tab pos="558800" algn="l"/>
                        </a:tabLst>
                      </a:pP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38,890,000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Callable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CIBs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(2012)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20"/>
                        </a:lnSpc>
                        <a:spcBef>
                          <a:spcPts val="20"/>
                        </a:spcBef>
                        <a:tabLst>
                          <a:tab pos="592455" algn="l"/>
                        </a:tabLst>
                      </a:pPr>
                      <a:r>
                        <a:rPr sz="11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27,860,000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200"/>
                        </a:lnSpc>
                        <a:tabLst>
                          <a:tab pos="488950" algn="l"/>
                        </a:tabLst>
                      </a:pP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116,255,000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576"/>
            <a:ext cx="10515600" cy="1010660"/>
          </a:xfrm>
          <a:prstGeom prst="rect">
            <a:avLst/>
          </a:prstGeom>
        </p:spPr>
        <p:txBody>
          <a:bodyPr vert="horz" wrap="square" lIns="0" tIns="330326" rIns="0" bIns="0" rtlCol="0" anchor="ctr">
            <a:spAutoFit/>
          </a:bodyPr>
          <a:lstStyle/>
          <a:p>
            <a:pPr marL="49212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20000"/>
                </a:solidFill>
              </a:rPr>
              <a:t>Debt</a:t>
            </a:r>
            <a:r>
              <a:rPr spc="-40" dirty="0">
                <a:solidFill>
                  <a:srgbClr val="420000"/>
                </a:solidFill>
              </a:rPr>
              <a:t> </a:t>
            </a:r>
            <a:r>
              <a:rPr dirty="0">
                <a:solidFill>
                  <a:srgbClr val="420000"/>
                </a:solidFill>
              </a:rPr>
              <a:t>Service</a:t>
            </a:r>
            <a:r>
              <a:rPr spc="-25" dirty="0">
                <a:solidFill>
                  <a:srgbClr val="420000"/>
                </a:solidFill>
              </a:rPr>
              <a:t> </a:t>
            </a:r>
            <a:r>
              <a:rPr spc="-10" dirty="0">
                <a:solidFill>
                  <a:srgbClr val="420000"/>
                </a:solidFill>
              </a:rPr>
              <a:t>Savings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394" y="737193"/>
            <a:ext cx="718160" cy="71880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90700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90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90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78048" y="1999140"/>
          <a:ext cx="7683498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370">
                <a:tc gridSpan="2">
                  <a:txBody>
                    <a:bodyPr/>
                    <a:lstStyle/>
                    <a:p>
                      <a:pPr marL="1927860" algn="ctr">
                        <a:lnSpc>
                          <a:spcPts val="262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2002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Net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92849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Debt</a:t>
                      </a: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Service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62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2012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Net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9367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Debt</a:t>
                      </a: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Service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3510" algn="ctr">
                        <a:lnSpc>
                          <a:spcPts val="2620"/>
                        </a:lnSpc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Net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42875"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Savings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Years: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FY2013-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45,186,421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8285" marB="0"/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41,020,877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2095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4,165,544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20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31750">
                        <a:lnSpc>
                          <a:spcPts val="273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2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Years: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FY2024-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92,578,832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/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69,975,489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22,612,343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735">
                <a:tc>
                  <a:txBody>
                    <a:bodyPr/>
                    <a:lstStyle/>
                    <a:p>
                      <a:pPr marL="31750">
                        <a:lnSpc>
                          <a:spcPts val="273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Last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Years: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FY2036-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2,762,490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/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30,419,503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(27,657,013)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 gridSpan="3"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139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Net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sz="2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Savings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3.26%: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71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20"/>
                        </a:lnSpc>
                        <a:spcBef>
                          <a:spcPts val="139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$3,844,952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71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435340" y="5993891"/>
            <a:ext cx="317500" cy="278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065"/>
              </a:lnSpc>
            </a:pPr>
            <a:fld id="{81D60167-4931-47E6-BA6A-407CBD079E47}" type="slidenum">
              <a:rPr lang="en-US" smtClean="0"/>
              <a:pPr marL="38100">
                <a:lnSpc>
                  <a:spcPts val="2065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84104"/>
            <a:ext cx="10515600" cy="1087604"/>
          </a:xfrm>
          <a:prstGeom prst="rect">
            <a:avLst/>
          </a:prstGeom>
        </p:spPr>
        <p:txBody>
          <a:bodyPr vert="horz" wrap="square" lIns="0" tIns="406526" rIns="0" bIns="0" rtlCol="0" anchor="ctr">
            <a:spAutoFit/>
          </a:bodyPr>
          <a:lstStyle/>
          <a:p>
            <a:pPr marL="7289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20000"/>
                </a:solidFill>
              </a:rPr>
              <a:t>Proposal</a:t>
            </a:r>
            <a:r>
              <a:rPr spc="-50" dirty="0">
                <a:solidFill>
                  <a:srgbClr val="420000"/>
                </a:solidFill>
              </a:rPr>
              <a:t> </a:t>
            </a:r>
            <a:r>
              <a:rPr dirty="0">
                <a:solidFill>
                  <a:srgbClr val="420000"/>
                </a:solidFill>
              </a:rPr>
              <a:t>Meets</a:t>
            </a:r>
            <a:r>
              <a:rPr spc="-10" dirty="0">
                <a:solidFill>
                  <a:srgbClr val="420000"/>
                </a:solidFill>
              </a:rPr>
              <a:t> 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40" y="1849019"/>
            <a:ext cx="7872730" cy="41560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sz="2800" b="1" dirty="0">
                <a:latin typeface="Times New Roman"/>
                <a:cs typeface="Times New Roman"/>
              </a:rPr>
              <a:t>Good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for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Goochland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County:</a:t>
            </a:r>
            <a:endParaRPr sz="2800">
              <a:latin typeface="Times New Roman"/>
              <a:cs typeface="Times New Roman"/>
            </a:endParaRPr>
          </a:p>
          <a:p>
            <a:pPr marL="481965" indent="-469900">
              <a:spcBef>
                <a:spcPts val="18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Smoothes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debt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service,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eliminates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peaks</a:t>
            </a:r>
            <a:endParaRPr sz="2800">
              <a:latin typeface="Times New Roman"/>
              <a:cs typeface="Times New Roman"/>
            </a:endParaRPr>
          </a:p>
          <a:p>
            <a:pPr marL="481965" indent="-469900">
              <a:spcBef>
                <a:spcPts val="18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short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term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relief</a:t>
            </a:r>
            <a:endParaRPr sz="2800">
              <a:latin typeface="Times New Roman"/>
              <a:cs typeface="Times New Roman"/>
            </a:endParaRPr>
          </a:p>
          <a:p>
            <a:pPr marL="481965" indent="-469900">
              <a:spcBef>
                <a:spcPts val="18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Allows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tax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users</a:t>
            </a:r>
            <a:endParaRPr sz="2800">
              <a:latin typeface="Times New Roman"/>
              <a:cs typeface="Times New Roman"/>
            </a:endParaRPr>
          </a:p>
          <a:p>
            <a:pPr marL="481965" marR="5080" indent="-469900" algn="just">
              <a:spcBef>
                <a:spcPts val="1800"/>
              </a:spcBef>
              <a:buClr>
                <a:srgbClr val="660000"/>
              </a:buClr>
              <a:buSzPct val="69642"/>
              <a:buFont typeface="Wingdings"/>
              <a:buChar char=""/>
              <a:tabLst>
                <a:tab pos="482600" algn="l"/>
              </a:tabLst>
            </a:pPr>
            <a:r>
              <a:rPr sz="2800" dirty="0">
                <a:latin typeface="Times New Roman"/>
                <a:cs typeface="Times New Roman"/>
              </a:rPr>
              <a:t>Stabilizes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outlook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valorem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tax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rate-important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customers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TCSD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critical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economic development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regional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competiveness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394" y="737193"/>
            <a:ext cx="718160" cy="7188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90700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90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90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435340" y="5993891"/>
            <a:ext cx="317500" cy="278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065"/>
              </a:lnSpc>
            </a:pPr>
            <a:fld id="{81D60167-4931-47E6-BA6A-407CBD079E47}" type="slidenum">
              <a:rPr lang="en-US" smtClean="0"/>
              <a:pPr marL="38100">
                <a:lnSpc>
                  <a:spcPts val="2065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711" y="3265590"/>
            <a:ext cx="6654052" cy="67372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11206">
              <a:spcBef>
                <a:spcPts val="618"/>
              </a:spcBef>
            </a:pPr>
            <a:r>
              <a:rPr sz="2118" b="1" dirty="0">
                <a:solidFill>
                  <a:srgbClr val="C00000"/>
                </a:solidFill>
                <a:latin typeface="Arial"/>
                <a:cs typeface="Arial"/>
              </a:rPr>
              <a:t>Portfolio</a:t>
            </a:r>
            <a:r>
              <a:rPr sz="2118" b="1" spc="-4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18" b="1" dirty="0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sz="2118" b="1" spc="-3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18" b="1" dirty="0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sz="2118" b="1" spc="-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18" b="1" dirty="0">
                <a:solidFill>
                  <a:srgbClr val="C00000"/>
                </a:solidFill>
                <a:latin typeface="Arial"/>
                <a:cs typeface="Arial"/>
              </a:rPr>
              <a:t>Committee</a:t>
            </a:r>
            <a:r>
              <a:rPr sz="2118" b="1" spc="-2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18" b="1" spc="-9" dirty="0">
                <a:solidFill>
                  <a:srgbClr val="C00000"/>
                </a:solidFill>
                <a:latin typeface="Arial"/>
                <a:cs typeface="Arial"/>
              </a:rPr>
              <a:t>Presentation</a:t>
            </a:r>
            <a:endParaRPr sz="2118">
              <a:latin typeface="Arial"/>
              <a:cs typeface="Arial"/>
            </a:endParaRPr>
          </a:p>
          <a:p>
            <a:pPr marL="11206">
              <a:spcBef>
                <a:spcPts val="357"/>
              </a:spcBef>
            </a:pPr>
            <a:r>
              <a:rPr sz="1412" dirty="0">
                <a:solidFill>
                  <a:srgbClr val="C00000"/>
                </a:solidFill>
                <a:latin typeface="Arial"/>
                <a:cs typeface="Arial"/>
              </a:rPr>
              <a:t>September</a:t>
            </a:r>
            <a:r>
              <a:rPr sz="1412" spc="-1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12" dirty="0">
                <a:solidFill>
                  <a:srgbClr val="C00000"/>
                </a:solidFill>
                <a:latin typeface="Arial"/>
                <a:cs typeface="Arial"/>
              </a:rPr>
              <a:t>10,</a:t>
            </a:r>
            <a:r>
              <a:rPr sz="1412" spc="-18" dirty="0">
                <a:solidFill>
                  <a:srgbClr val="C00000"/>
                </a:solidFill>
                <a:latin typeface="Arial"/>
                <a:cs typeface="Arial"/>
              </a:rPr>
              <a:t> 2012</a:t>
            </a:r>
            <a:endParaRPr sz="1412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1600" y="4672853"/>
            <a:ext cx="6821021" cy="1378324"/>
            <a:chOff x="955547" y="5295900"/>
            <a:chExt cx="7730490" cy="1562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3082" y="5295900"/>
              <a:ext cx="1552955" cy="1562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5850" y="6057899"/>
              <a:ext cx="16510" cy="571500"/>
            </a:xfrm>
            <a:custGeom>
              <a:avLst/>
              <a:gdLst/>
              <a:ahLst/>
              <a:cxnLst/>
              <a:rect l="l" t="t" r="r" b="b"/>
              <a:pathLst>
                <a:path w="16510" h="571500">
                  <a:moveTo>
                    <a:pt x="16002" y="0"/>
                  </a:moveTo>
                  <a:lnTo>
                    <a:pt x="0" y="0"/>
                  </a:lnTo>
                  <a:lnTo>
                    <a:pt x="0" y="273558"/>
                  </a:lnTo>
                  <a:lnTo>
                    <a:pt x="0" y="274320"/>
                  </a:lnTo>
                  <a:lnTo>
                    <a:pt x="0" y="571500"/>
                  </a:lnTo>
                  <a:lnTo>
                    <a:pt x="16002" y="571500"/>
                  </a:lnTo>
                  <a:lnTo>
                    <a:pt x="16002" y="274320"/>
                  </a:lnTo>
                  <a:lnTo>
                    <a:pt x="16002" y="273558"/>
                  </a:lnTo>
                  <a:lnTo>
                    <a:pt x="16002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91" y="5646420"/>
              <a:ext cx="1943100" cy="685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547" y="6332219"/>
              <a:ext cx="2354579" cy="3931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07996" y="5370979"/>
            <a:ext cx="1107701" cy="4185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r">
              <a:spcBef>
                <a:spcPts val="88"/>
              </a:spcBef>
            </a:pPr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1111</a:t>
            </a:r>
            <a:r>
              <a:rPr sz="882" spc="-53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E.</a:t>
            </a:r>
            <a:r>
              <a:rPr sz="882" spc="-22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Main</a:t>
            </a:r>
            <a:r>
              <a:rPr sz="882" spc="-22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spc="-9" dirty="0">
                <a:solidFill>
                  <a:srgbClr val="969696"/>
                </a:solidFill>
                <a:latin typeface="Arial"/>
                <a:cs typeface="Arial"/>
              </a:rPr>
              <a:t>Street</a:t>
            </a:r>
            <a:endParaRPr sz="882">
              <a:latin typeface="Arial"/>
              <a:cs typeface="Arial"/>
            </a:endParaRPr>
          </a:p>
          <a:p>
            <a:pPr marR="4483" algn="r"/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Suite</a:t>
            </a:r>
            <a:r>
              <a:rPr sz="882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spc="-18" dirty="0">
                <a:solidFill>
                  <a:srgbClr val="969696"/>
                </a:solidFill>
                <a:latin typeface="Arial"/>
                <a:cs typeface="Arial"/>
              </a:rPr>
              <a:t>1920</a:t>
            </a:r>
            <a:endParaRPr sz="882">
              <a:latin typeface="Arial"/>
              <a:cs typeface="Arial"/>
            </a:endParaRPr>
          </a:p>
          <a:p>
            <a:pPr marR="4483" algn="r"/>
            <a:r>
              <a:rPr sz="882" spc="-9" dirty="0">
                <a:solidFill>
                  <a:srgbClr val="969696"/>
                </a:solidFill>
                <a:latin typeface="Arial"/>
                <a:cs typeface="Arial"/>
              </a:rPr>
              <a:t>Richmond,</a:t>
            </a:r>
            <a:r>
              <a:rPr sz="882" spc="-26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VA</a:t>
            </a:r>
            <a:r>
              <a:rPr sz="882" spc="247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spc="-18" dirty="0">
                <a:solidFill>
                  <a:srgbClr val="969696"/>
                </a:solidFill>
                <a:latin typeface="Arial"/>
                <a:cs typeface="Arial"/>
              </a:rPr>
              <a:t>23219</a:t>
            </a:r>
            <a:endParaRPr sz="8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7483" y="5370979"/>
            <a:ext cx="1397934" cy="4185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spc="-9" dirty="0">
                <a:solidFill>
                  <a:srgbClr val="969696"/>
                </a:solidFill>
                <a:latin typeface="Arial"/>
                <a:cs typeface="Arial"/>
              </a:rPr>
              <a:t>804.644.3100</a:t>
            </a:r>
            <a:endParaRPr sz="882">
              <a:latin typeface="Arial"/>
              <a:cs typeface="Arial"/>
            </a:endParaRPr>
          </a:p>
          <a:p>
            <a:pPr marL="11206"/>
            <a:r>
              <a:rPr sz="882" spc="-9" dirty="0">
                <a:solidFill>
                  <a:srgbClr val="969696"/>
                </a:solidFill>
                <a:latin typeface="Arial"/>
                <a:cs typeface="Arial"/>
              </a:rPr>
              <a:t>804.644.3109</a:t>
            </a:r>
            <a:r>
              <a:rPr sz="882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882" spc="-22" dirty="0">
                <a:solidFill>
                  <a:srgbClr val="969696"/>
                </a:solidFill>
                <a:latin typeface="Arial"/>
                <a:cs typeface="Arial"/>
              </a:rPr>
              <a:t>Fax</a:t>
            </a:r>
            <a:endParaRPr sz="882">
              <a:latin typeface="Arial"/>
              <a:cs typeface="Arial"/>
            </a:endParaRPr>
          </a:p>
          <a:p>
            <a:pPr marL="11206"/>
            <a:r>
              <a:rPr sz="882" spc="-9" dirty="0">
                <a:solidFill>
                  <a:srgbClr val="969696"/>
                </a:solidFill>
                <a:latin typeface="Arial"/>
                <a:cs typeface="Arial"/>
                <a:hlinkClick r:id="rId5"/>
              </a:rPr>
              <a:t>www.VirginiaResources.org</a:t>
            </a:r>
            <a:endParaRPr sz="88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424265"/>
            <a:ext cx="9278471" cy="965423"/>
          </a:xfrm>
          <a:prstGeom prst="rect">
            <a:avLst/>
          </a:prstGeom>
        </p:spPr>
        <p:txBody>
          <a:bodyPr vert="horz" wrap="square" lIns="0" tIns="28552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Staff</a:t>
            </a:r>
            <a:r>
              <a:rPr spc="-13" dirty="0"/>
              <a:t> </a:t>
            </a:r>
            <a:r>
              <a:rPr spc="-9" dirty="0"/>
              <a:t>Recommendation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61883" y="4722607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736476" y="1815576"/>
            <a:ext cx="6457949" cy="338615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2363" marR="109263" indent="-201156">
              <a:spcBef>
                <a:spcPts val="88"/>
              </a:spcBef>
              <a:buFont typeface="Arial"/>
              <a:buChar char="•"/>
              <a:tabLst>
                <a:tab pos="212363" algn="l"/>
                <a:tab pos="212923" algn="l"/>
              </a:tabLst>
            </a:pPr>
            <a:r>
              <a:rPr sz="1588" b="1" dirty="0">
                <a:latin typeface="Arial"/>
                <a:cs typeface="Arial"/>
              </a:rPr>
              <a:t>Staff</a:t>
            </a:r>
            <a:r>
              <a:rPr sz="1588" b="1" spc="-26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recommends</a:t>
            </a:r>
            <a:r>
              <a:rPr sz="1588" b="1" spc="-22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approving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restructure</a:t>
            </a:r>
            <a:r>
              <a:rPr sz="1588" b="1" spc="-26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of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original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spc="-18" dirty="0">
                <a:latin typeface="Arial"/>
                <a:cs typeface="Arial"/>
              </a:rPr>
              <a:t>loan </a:t>
            </a:r>
            <a:r>
              <a:rPr sz="1588" b="1" dirty="0">
                <a:latin typeface="Arial"/>
                <a:cs typeface="Arial"/>
              </a:rPr>
              <a:t>because</a:t>
            </a:r>
            <a:r>
              <a:rPr sz="1588" b="1" spc="-31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restructure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reduces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VRA’s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and</a:t>
            </a:r>
            <a:r>
              <a:rPr sz="1588" b="1" spc="-4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9" dirty="0">
                <a:latin typeface="Arial"/>
                <a:cs typeface="Arial"/>
              </a:rPr>
              <a:t> Commonwealth’s </a:t>
            </a:r>
            <a:r>
              <a:rPr sz="1588" b="1" dirty="0">
                <a:latin typeface="Arial"/>
                <a:cs typeface="Arial"/>
              </a:rPr>
              <a:t>risk</a:t>
            </a:r>
            <a:r>
              <a:rPr sz="1588" b="1" spc="-26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and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allows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all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parties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to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take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advantage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of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spc="-9" dirty="0">
                <a:latin typeface="Arial"/>
                <a:cs typeface="Arial"/>
              </a:rPr>
              <a:t>current, </a:t>
            </a:r>
            <a:r>
              <a:rPr sz="1588" b="1" dirty="0">
                <a:latin typeface="Arial"/>
                <a:cs typeface="Arial"/>
              </a:rPr>
              <a:t>favorable</a:t>
            </a:r>
            <a:r>
              <a:rPr sz="1588" b="1" spc="-26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interest</a:t>
            </a:r>
            <a:r>
              <a:rPr sz="1588" b="1" spc="-26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rate</a:t>
            </a:r>
            <a:r>
              <a:rPr sz="1588" b="1" spc="-22" dirty="0">
                <a:latin typeface="Arial"/>
                <a:cs typeface="Arial"/>
              </a:rPr>
              <a:t> </a:t>
            </a:r>
            <a:r>
              <a:rPr sz="1588" b="1" spc="-9" dirty="0">
                <a:latin typeface="Arial"/>
                <a:cs typeface="Arial"/>
              </a:rPr>
              <a:t>environment.</a:t>
            </a:r>
            <a:endParaRPr sz="1588">
              <a:latin typeface="Arial"/>
              <a:cs typeface="Arial"/>
            </a:endParaRPr>
          </a:p>
          <a:p>
            <a:pPr marL="212363" marR="4483" indent="-201156">
              <a:spcBef>
                <a:spcPts val="1332"/>
              </a:spcBef>
              <a:buFont typeface="Arial"/>
              <a:buChar char="•"/>
              <a:tabLst>
                <a:tab pos="212363" algn="l"/>
                <a:tab pos="212923" algn="l"/>
              </a:tabLst>
            </a:pPr>
            <a:r>
              <a:rPr sz="1588" b="1" dirty="0">
                <a:latin typeface="Arial"/>
                <a:cs typeface="Arial"/>
              </a:rPr>
              <a:t>Staff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recommends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that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loan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not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be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placed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in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the</a:t>
            </a:r>
            <a:r>
              <a:rPr sz="1588" b="1" spc="-9" dirty="0">
                <a:latin typeface="Arial"/>
                <a:cs typeface="Arial"/>
              </a:rPr>
              <a:t> </a:t>
            </a:r>
            <a:r>
              <a:rPr sz="1588" b="1" spc="-18" dirty="0">
                <a:latin typeface="Arial"/>
                <a:cs typeface="Arial"/>
              </a:rPr>
              <a:t>VPFP </a:t>
            </a:r>
            <a:r>
              <a:rPr sz="1588" b="1" dirty="0">
                <a:latin typeface="Arial"/>
                <a:cs typeface="Arial"/>
              </a:rPr>
              <a:t>portfolio</a:t>
            </a:r>
            <a:r>
              <a:rPr sz="1588" b="1" spc="-4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but move forward on a </a:t>
            </a:r>
            <a:r>
              <a:rPr sz="1588" b="1" spc="-9" dirty="0">
                <a:latin typeface="Arial"/>
                <a:cs typeface="Arial"/>
              </a:rPr>
              <a:t>stand-</a:t>
            </a:r>
            <a:r>
              <a:rPr sz="1588" b="1" dirty="0">
                <a:latin typeface="Arial"/>
                <a:cs typeface="Arial"/>
              </a:rPr>
              <a:t>alone basis, outside of </a:t>
            </a:r>
            <a:r>
              <a:rPr sz="1588" b="1" spc="-22" dirty="0">
                <a:latin typeface="Arial"/>
                <a:cs typeface="Arial"/>
              </a:rPr>
              <a:t>the </a:t>
            </a:r>
            <a:r>
              <a:rPr sz="1588" b="1" dirty="0">
                <a:latin typeface="Arial"/>
                <a:cs typeface="Arial"/>
              </a:rPr>
              <a:t>VPFP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b="1" dirty="0">
                <a:latin typeface="Arial"/>
                <a:cs typeface="Arial"/>
              </a:rPr>
              <a:t>due</a:t>
            </a:r>
            <a:r>
              <a:rPr sz="1588" b="1" spc="-13" dirty="0">
                <a:latin typeface="Arial"/>
                <a:cs typeface="Arial"/>
              </a:rPr>
              <a:t> </a:t>
            </a:r>
            <a:r>
              <a:rPr sz="1588" b="1" spc="-22" dirty="0">
                <a:latin typeface="Arial"/>
                <a:cs typeface="Arial"/>
              </a:rPr>
              <a:t>to:</a:t>
            </a:r>
            <a:endParaRPr sz="1588">
              <a:latin typeface="Arial"/>
              <a:cs typeface="Arial"/>
            </a:endParaRPr>
          </a:p>
          <a:p>
            <a:pPr marL="565367" lvl="1" indent="-201717">
              <a:spcBef>
                <a:spcPts val="1293"/>
              </a:spcBef>
              <a:buChar char="•"/>
              <a:tabLst>
                <a:tab pos="565367" algn="l"/>
                <a:tab pos="565927" algn="l"/>
              </a:tabLst>
            </a:pPr>
            <a:r>
              <a:rPr sz="1412" dirty="0">
                <a:latin typeface="Arial"/>
                <a:cs typeface="Arial"/>
              </a:rPr>
              <a:t>Ascending</a:t>
            </a:r>
            <a:r>
              <a:rPr sz="1412" spc="-44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debt</a:t>
            </a:r>
            <a:r>
              <a:rPr sz="1412" spc="-26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service</a:t>
            </a:r>
            <a:r>
              <a:rPr sz="1412" spc="-31" dirty="0">
                <a:latin typeface="Arial"/>
                <a:cs typeface="Arial"/>
              </a:rPr>
              <a:t> </a:t>
            </a:r>
            <a:r>
              <a:rPr sz="1412" spc="-9" dirty="0">
                <a:latin typeface="Arial"/>
                <a:cs typeface="Arial"/>
              </a:rPr>
              <a:t>structure;</a:t>
            </a:r>
            <a:endParaRPr sz="1412">
              <a:latin typeface="Arial"/>
              <a:cs typeface="Arial"/>
            </a:endParaRPr>
          </a:p>
          <a:p>
            <a:pPr marL="565367" lvl="1" indent="-201717">
              <a:spcBef>
                <a:spcPts val="1187"/>
              </a:spcBef>
              <a:buChar char="•"/>
              <a:tabLst>
                <a:tab pos="565367" algn="l"/>
                <a:tab pos="565927" algn="l"/>
              </a:tabLst>
            </a:pPr>
            <a:r>
              <a:rPr sz="1412" dirty="0">
                <a:latin typeface="Arial"/>
                <a:cs typeface="Arial"/>
              </a:rPr>
              <a:t>Significant</a:t>
            </a:r>
            <a:r>
              <a:rPr sz="1412" spc="-4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deviation</a:t>
            </a:r>
            <a:r>
              <a:rPr sz="1412" spc="-35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from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VRA’s</a:t>
            </a:r>
            <a:r>
              <a:rPr sz="1412" spc="-4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underwriting</a:t>
            </a:r>
            <a:r>
              <a:rPr sz="1412" spc="-35" dirty="0">
                <a:latin typeface="Arial"/>
                <a:cs typeface="Arial"/>
              </a:rPr>
              <a:t> </a:t>
            </a:r>
            <a:r>
              <a:rPr sz="1412" spc="-9" dirty="0">
                <a:latin typeface="Arial"/>
                <a:cs typeface="Arial"/>
              </a:rPr>
              <a:t>guidelines;</a:t>
            </a:r>
            <a:endParaRPr sz="1412">
              <a:latin typeface="Arial"/>
              <a:cs typeface="Arial"/>
            </a:endParaRPr>
          </a:p>
          <a:p>
            <a:pPr marL="565367" lvl="1" indent="-201156">
              <a:spcBef>
                <a:spcPts val="1187"/>
              </a:spcBef>
              <a:buChar char="•"/>
              <a:tabLst>
                <a:tab pos="565367" algn="l"/>
                <a:tab pos="565927" algn="l"/>
              </a:tabLst>
            </a:pPr>
            <a:r>
              <a:rPr sz="1412" dirty="0">
                <a:latin typeface="Arial"/>
                <a:cs typeface="Arial"/>
              </a:rPr>
              <a:t>Inherent</a:t>
            </a:r>
            <a:r>
              <a:rPr sz="1412" spc="-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risk</a:t>
            </a:r>
            <a:r>
              <a:rPr sz="1412" spc="-13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due</a:t>
            </a:r>
            <a:r>
              <a:rPr sz="1412" spc="-13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to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the</a:t>
            </a:r>
            <a:r>
              <a:rPr sz="1412" spc="-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nature</a:t>
            </a:r>
            <a:r>
              <a:rPr sz="1412" spc="-4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of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the</a:t>
            </a:r>
            <a:r>
              <a:rPr sz="1412" spc="-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TCSD</a:t>
            </a:r>
            <a:r>
              <a:rPr sz="1412" spc="-31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project;</a:t>
            </a:r>
            <a:r>
              <a:rPr sz="1412" spc="-4" dirty="0">
                <a:latin typeface="Arial"/>
                <a:cs typeface="Arial"/>
              </a:rPr>
              <a:t> </a:t>
            </a:r>
            <a:r>
              <a:rPr sz="1412" spc="-22" dirty="0">
                <a:latin typeface="Arial"/>
                <a:cs typeface="Arial"/>
              </a:rPr>
              <a:t>and</a:t>
            </a:r>
            <a:endParaRPr sz="1412">
              <a:latin typeface="Arial"/>
              <a:cs typeface="Arial"/>
            </a:endParaRPr>
          </a:p>
          <a:p>
            <a:pPr marL="565367" lvl="1" indent="-201717">
              <a:spcBef>
                <a:spcPts val="1187"/>
              </a:spcBef>
              <a:buChar char="•"/>
              <a:tabLst>
                <a:tab pos="565367" algn="l"/>
                <a:tab pos="565927" algn="l"/>
              </a:tabLst>
            </a:pPr>
            <a:r>
              <a:rPr sz="1412" dirty="0">
                <a:latin typeface="Arial"/>
                <a:cs typeface="Arial"/>
              </a:rPr>
              <a:t>State</a:t>
            </a:r>
            <a:r>
              <a:rPr sz="1412" spc="-31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aid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coverage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of</a:t>
            </a:r>
            <a:r>
              <a:rPr sz="1412" spc="-9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the</a:t>
            </a:r>
            <a:r>
              <a:rPr sz="1412" spc="-4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County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is</a:t>
            </a:r>
            <a:r>
              <a:rPr sz="1412" spc="-18" dirty="0">
                <a:latin typeface="Arial"/>
                <a:cs typeface="Arial"/>
              </a:rPr>
              <a:t> </a:t>
            </a:r>
            <a:r>
              <a:rPr sz="1412" spc="-9" dirty="0">
                <a:latin typeface="Arial"/>
                <a:cs typeface="Arial"/>
              </a:rPr>
              <a:t>inadequate.</a:t>
            </a:r>
            <a:endParaRPr sz="141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0824" y="6180269"/>
            <a:ext cx="7530353" cy="11766"/>
          </a:xfrm>
          <a:custGeom>
            <a:avLst/>
            <a:gdLst/>
            <a:ahLst/>
            <a:cxnLst/>
            <a:rect l="l" t="t" r="r" b="b"/>
            <a:pathLst>
              <a:path w="8534400" h="13334">
                <a:moveTo>
                  <a:pt x="8534400" y="0"/>
                </a:moveTo>
                <a:lnTo>
                  <a:pt x="0" y="0"/>
                </a:lnTo>
                <a:lnTo>
                  <a:pt x="0" y="12954"/>
                </a:lnTo>
                <a:lnTo>
                  <a:pt x="8534400" y="12954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297939" y="7055666"/>
            <a:ext cx="163258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1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1206">
              <a:lnSpc>
                <a:spcPts val="1452"/>
              </a:lnSpc>
            </a:pPr>
            <a:r>
              <a:rPr lang="en-US" spc="-10"/>
              <a:t>September</a:t>
            </a:r>
            <a:r>
              <a:rPr lang="en-US" spc="-30"/>
              <a:t> </a:t>
            </a:r>
            <a:r>
              <a:rPr lang="en-US"/>
              <a:t>10,</a:t>
            </a:r>
            <a:r>
              <a:rPr lang="en-US" spc="-10"/>
              <a:t> </a:t>
            </a:r>
            <a:r>
              <a:rPr lang="en-US" spc="-20"/>
              <a:t>2012</a:t>
            </a:r>
            <a:endParaRPr spc="-18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586216" y="7055666"/>
            <a:ext cx="2870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645"/>
                </a:lnSpc>
              </a:pPr>
              <a:t>16</a:t>
            </a:fld>
            <a:endParaRPr spc="-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888"/>
              <a:ext cx="9144000" cy="80209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0850" y="2466975"/>
            <a:ext cx="6191250" cy="1257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66286" y="3956177"/>
            <a:ext cx="2996565" cy="906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5080" indent="-582295">
              <a:lnSpc>
                <a:spcPct val="112300"/>
              </a:lnSpc>
              <a:spcBef>
                <a:spcPts val="100"/>
              </a:spcBef>
            </a:pPr>
            <a:r>
              <a:rPr sz="2700" spc="-50" dirty="0">
                <a:solidFill>
                  <a:srgbClr val="464646"/>
                </a:solidFill>
                <a:latin typeface="Arial"/>
                <a:cs typeface="Arial"/>
              </a:rPr>
              <a:t>Town</a:t>
            </a:r>
            <a:r>
              <a:rPr sz="2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Hall</a:t>
            </a:r>
            <a:r>
              <a:rPr sz="2700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464646"/>
                </a:solidFill>
                <a:latin typeface="Arial"/>
                <a:cs typeface="Arial"/>
              </a:rPr>
              <a:t>Meetings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March</a:t>
            </a:r>
            <a:r>
              <a:rPr sz="2700" spc="-20" dirty="0">
                <a:solidFill>
                  <a:srgbClr val="464646"/>
                </a:solidFill>
                <a:latin typeface="Arial"/>
                <a:cs typeface="Arial"/>
              </a:rPr>
              <a:t> 2013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19300" y="419100"/>
            <a:ext cx="1677670" cy="1600200"/>
            <a:chOff x="495300" y="419100"/>
            <a:chExt cx="1677670" cy="1600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457200"/>
              <a:ext cx="1601343" cy="1524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5300" y="419099"/>
              <a:ext cx="1677670" cy="1600200"/>
            </a:xfrm>
            <a:custGeom>
              <a:avLst/>
              <a:gdLst/>
              <a:ahLst/>
              <a:cxnLst/>
              <a:rect l="l" t="t" r="r" b="b"/>
              <a:pathLst>
                <a:path w="1677670" h="1600200">
                  <a:moveTo>
                    <a:pt x="1652143" y="25400"/>
                  </a:moveTo>
                  <a:lnTo>
                    <a:pt x="1639443" y="25400"/>
                  </a:lnTo>
                  <a:lnTo>
                    <a:pt x="1639443" y="38100"/>
                  </a:lnTo>
                  <a:lnTo>
                    <a:pt x="1639443" y="1562100"/>
                  </a:lnTo>
                  <a:lnTo>
                    <a:pt x="38100" y="1562100"/>
                  </a:lnTo>
                  <a:lnTo>
                    <a:pt x="38100" y="38100"/>
                  </a:lnTo>
                  <a:lnTo>
                    <a:pt x="1639443" y="38100"/>
                  </a:lnTo>
                  <a:lnTo>
                    <a:pt x="1639443" y="25400"/>
                  </a:lnTo>
                  <a:lnTo>
                    <a:pt x="25400" y="25400"/>
                  </a:lnTo>
                  <a:lnTo>
                    <a:pt x="25400" y="38100"/>
                  </a:lnTo>
                  <a:lnTo>
                    <a:pt x="25400" y="1562100"/>
                  </a:lnTo>
                  <a:lnTo>
                    <a:pt x="25400" y="1574800"/>
                  </a:lnTo>
                  <a:lnTo>
                    <a:pt x="1652143" y="1574800"/>
                  </a:lnTo>
                  <a:lnTo>
                    <a:pt x="1652143" y="1562100"/>
                  </a:lnTo>
                  <a:lnTo>
                    <a:pt x="1652143" y="38100"/>
                  </a:lnTo>
                  <a:lnTo>
                    <a:pt x="1652143" y="25400"/>
                  </a:lnTo>
                  <a:close/>
                </a:path>
                <a:path w="1677670" h="1600200">
                  <a:moveTo>
                    <a:pt x="1677543" y="0"/>
                  </a:moveTo>
                  <a:lnTo>
                    <a:pt x="1664843" y="0"/>
                  </a:lnTo>
                  <a:lnTo>
                    <a:pt x="1664843" y="12700"/>
                  </a:lnTo>
                  <a:lnTo>
                    <a:pt x="1664843" y="1587500"/>
                  </a:lnTo>
                  <a:lnTo>
                    <a:pt x="12700" y="1587500"/>
                  </a:lnTo>
                  <a:lnTo>
                    <a:pt x="12700" y="12700"/>
                  </a:lnTo>
                  <a:lnTo>
                    <a:pt x="1664843" y="12700"/>
                  </a:lnTo>
                  <a:lnTo>
                    <a:pt x="166484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587500"/>
                  </a:lnTo>
                  <a:lnTo>
                    <a:pt x="0" y="1600200"/>
                  </a:lnTo>
                  <a:lnTo>
                    <a:pt x="1677543" y="1600200"/>
                  </a:lnTo>
                  <a:lnTo>
                    <a:pt x="1677543" y="1587500"/>
                  </a:lnTo>
                  <a:lnTo>
                    <a:pt x="1677543" y="12700"/>
                  </a:lnTo>
                  <a:lnTo>
                    <a:pt x="1677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0700" y="190500"/>
            <a:ext cx="880744" cy="842010"/>
            <a:chOff x="7886700" y="190500"/>
            <a:chExt cx="880744" cy="84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228625"/>
              <a:ext cx="804329" cy="7656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6700" y="190499"/>
              <a:ext cx="880744" cy="842010"/>
            </a:xfrm>
            <a:custGeom>
              <a:avLst/>
              <a:gdLst/>
              <a:ahLst/>
              <a:cxnLst/>
              <a:rect l="l" t="t" r="r" b="b"/>
              <a:pathLst>
                <a:path w="880745" h="842010">
                  <a:moveTo>
                    <a:pt x="855091" y="2540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25400" y="803910"/>
                  </a:lnTo>
                  <a:lnTo>
                    <a:pt x="25400" y="816610"/>
                  </a:lnTo>
                  <a:lnTo>
                    <a:pt x="855091" y="816610"/>
                  </a:lnTo>
                  <a:lnTo>
                    <a:pt x="855091" y="803910"/>
                  </a:lnTo>
                  <a:lnTo>
                    <a:pt x="38100" y="803910"/>
                  </a:lnTo>
                  <a:lnTo>
                    <a:pt x="38100" y="38100"/>
                  </a:lnTo>
                  <a:lnTo>
                    <a:pt x="842391" y="38100"/>
                  </a:lnTo>
                  <a:lnTo>
                    <a:pt x="842391" y="803783"/>
                  </a:lnTo>
                  <a:lnTo>
                    <a:pt x="855091" y="803783"/>
                  </a:lnTo>
                  <a:lnTo>
                    <a:pt x="855091" y="38100"/>
                  </a:lnTo>
                  <a:lnTo>
                    <a:pt x="855091" y="25400"/>
                  </a:lnTo>
                  <a:close/>
                </a:path>
                <a:path w="880745" h="842010">
                  <a:moveTo>
                    <a:pt x="88049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829310"/>
                  </a:lnTo>
                  <a:lnTo>
                    <a:pt x="0" y="842010"/>
                  </a:lnTo>
                  <a:lnTo>
                    <a:pt x="880491" y="842010"/>
                  </a:lnTo>
                  <a:lnTo>
                    <a:pt x="880491" y="829310"/>
                  </a:lnTo>
                  <a:lnTo>
                    <a:pt x="12700" y="829310"/>
                  </a:lnTo>
                  <a:lnTo>
                    <a:pt x="12700" y="12700"/>
                  </a:lnTo>
                  <a:lnTo>
                    <a:pt x="867791" y="12700"/>
                  </a:lnTo>
                  <a:lnTo>
                    <a:pt x="867791" y="829183"/>
                  </a:lnTo>
                  <a:lnTo>
                    <a:pt x="880491" y="829183"/>
                  </a:lnTo>
                  <a:lnTo>
                    <a:pt x="880491" y="12700"/>
                  </a:lnTo>
                  <a:lnTo>
                    <a:pt x="880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99920" y="3734765"/>
            <a:ext cx="1099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Previous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Max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"/>
                <a:cs typeface="Arial"/>
              </a:rPr>
              <a:t>Debt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2513" y="3826205"/>
            <a:ext cx="9906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$8.8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million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9921" y="4460876"/>
            <a:ext cx="1198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New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Maximum </a:t>
            </a:r>
            <a:r>
              <a:rPr sz="1400" dirty="0">
                <a:latin typeface="Arial"/>
                <a:cs typeface="Arial"/>
              </a:rPr>
              <a:t>Debt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2513" y="4552315"/>
            <a:ext cx="9906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$6.2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million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9920" y="5087240"/>
            <a:ext cx="1146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Present </a:t>
            </a:r>
            <a:r>
              <a:rPr sz="1400" spc="-20" dirty="0">
                <a:latin typeface="Arial"/>
                <a:cs typeface="Arial"/>
              </a:rPr>
              <a:t>Value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Savings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2513" y="5178678"/>
            <a:ext cx="9906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$4.4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million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4557" y="1931035"/>
            <a:ext cx="215265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Due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 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Bond </a:t>
            </a:r>
            <a:r>
              <a:rPr sz="2000" b="1" dirty="0">
                <a:latin typeface="Arial"/>
                <a:cs typeface="Arial"/>
              </a:rPr>
              <a:t>Refunding,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Tuckahoe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Creek </a:t>
            </a:r>
            <a:r>
              <a:rPr sz="2000" b="1" dirty="0">
                <a:latin typeface="Arial"/>
                <a:cs typeface="Arial"/>
              </a:rPr>
              <a:t>Service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District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is </a:t>
            </a:r>
            <a:r>
              <a:rPr sz="2000" b="1" spc="-10" dirty="0">
                <a:latin typeface="Arial"/>
                <a:cs typeface="Arial"/>
              </a:rPr>
              <a:t>stable!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62748" y="2209333"/>
            <a:ext cx="5509895" cy="3843654"/>
            <a:chOff x="3238747" y="2209333"/>
            <a:chExt cx="5509895" cy="3843654"/>
          </a:xfrm>
        </p:grpSpPr>
        <p:sp>
          <p:nvSpPr>
            <p:cNvPr id="13" name="object 13"/>
            <p:cNvSpPr/>
            <p:nvPr/>
          </p:nvSpPr>
          <p:spPr>
            <a:xfrm>
              <a:off x="3381800" y="2927711"/>
              <a:ext cx="5364480" cy="2501900"/>
            </a:xfrm>
            <a:custGeom>
              <a:avLst/>
              <a:gdLst/>
              <a:ahLst/>
              <a:cxnLst/>
              <a:rect l="l" t="t" r="r" b="b"/>
              <a:pathLst>
                <a:path w="5364480" h="2501900">
                  <a:moveTo>
                    <a:pt x="0" y="2501441"/>
                  </a:moveTo>
                  <a:lnTo>
                    <a:pt x="5363957" y="2501441"/>
                  </a:lnTo>
                </a:path>
                <a:path w="5364480" h="2501900">
                  <a:moveTo>
                    <a:pt x="0" y="2140821"/>
                  </a:moveTo>
                  <a:lnTo>
                    <a:pt x="5363957" y="2140821"/>
                  </a:lnTo>
                </a:path>
                <a:path w="5364480" h="2501900">
                  <a:moveTo>
                    <a:pt x="0" y="1785926"/>
                  </a:moveTo>
                  <a:lnTo>
                    <a:pt x="5363957" y="1785926"/>
                  </a:lnTo>
                </a:path>
                <a:path w="5364480" h="2501900">
                  <a:moveTo>
                    <a:pt x="0" y="1431030"/>
                  </a:moveTo>
                  <a:lnTo>
                    <a:pt x="5363957" y="1431030"/>
                  </a:lnTo>
                </a:path>
                <a:path w="5364480" h="2501900">
                  <a:moveTo>
                    <a:pt x="0" y="1070410"/>
                  </a:moveTo>
                  <a:lnTo>
                    <a:pt x="5363957" y="1070410"/>
                  </a:lnTo>
                </a:path>
                <a:path w="5364480" h="2501900">
                  <a:moveTo>
                    <a:pt x="0" y="715515"/>
                  </a:moveTo>
                  <a:lnTo>
                    <a:pt x="5363957" y="715515"/>
                  </a:lnTo>
                </a:path>
                <a:path w="5364480" h="2501900">
                  <a:moveTo>
                    <a:pt x="0" y="360619"/>
                  </a:moveTo>
                  <a:lnTo>
                    <a:pt x="5363957" y="360619"/>
                  </a:lnTo>
                </a:path>
                <a:path w="5364480" h="2501900">
                  <a:moveTo>
                    <a:pt x="0" y="0"/>
                  </a:moveTo>
                  <a:lnTo>
                    <a:pt x="5363957" y="0"/>
                  </a:lnTo>
                </a:path>
              </a:pathLst>
            </a:custGeom>
            <a:ln w="547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4412" y="2655815"/>
              <a:ext cx="4438015" cy="3129915"/>
            </a:xfrm>
            <a:custGeom>
              <a:avLst/>
              <a:gdLst/>
              <a:ahLst/>
              <a:cxnLst/>
              <a:rect l="l" t="t" r="r" b="b"/>
              <a:pathLst>
                <a:path w="4438015" h="3129915">
                  <a:moveTo>
                    <a:pt x="1664028" y="1037878"/>
                  </a:moveTo>
                  <a:lnTo>
                    <a:pt x="1479136" y="1219238"/>
                  </a:lnTo>
                  <a:lnTo>
                    <a:pt x="1294244" y="1382852"/>
                  </a:lnTo>
                  <a:lnTo>
                    <a:pt x="1109352" y="1537499"/>
                  </a:lnTo>
                  <a:lnTo>
                    <a:pt x="924460" y="1672588"/>
                  </a:lnTo>
                  <a:lnTo>
                    <a:pt x="739568" y="1800618"/>
                  </a:lnTo>
                  <a:lnTo>
                    <a:pt x="554676" y="1912620"/>
                  </a:lnTo>
                  <a:lnTo>
                    <a:pt x="369784" y="2017467"/>
                  </a:lnTo>
                  <a:lnTo>
                    <a:pt x="184892" y="2111724"/>
                  </a:lnTo>
                  <a:lnTo>
                    <a:pt x="0" y="2200639"/>
                  </a:lnTo>
                  <a:lnTo>
                    <a:pt x="0" y="3129654"/>
                  </a:lnTo>
                  <a:lnTo>
                    <a:pt x="4437408" y="3129654"/>
                  </a:lnTo>
                  <a:lnTo>
                    <a:pt x="4252516" y="2141108"/>
                  </a:lnTo>
                  <a:lnTo>
                    <a:pt x="4186654" y="1395636"/>
                  </a:lnTo>
                  <a:lnTo>
                    <a:pt x="1848920" y="1395636"/>
                  </a:lnTo>
                  <a:lnTo>
                    <a:pt x="1664028" y="1037878"/>
                  </a:lnTo>
                  <a:close/>
                </a:path>
                <a:path w="4438015" h="3129915">
                  <a:moveTo>
                    <a:pt x="2958272" y="81759"/>
                  </a:moveTo>
                  <a:lnTo>
                    <a:pt x="2773380" y="361382"/>
                  </a:lnTo>
                  <a:lnTo>
                    <a:pt x="2588488" y="621353"/>
                  </a:lnTo>
                  <a:lnTo>
                    <a:pt x="2403596" y="843926"/>
                  </a:lnTo>
                  <a:lnTo>
                    <a:pt x="2218704" y="1050376"/>
                  </a:lnTo>
                  <a:lnTo>
                    <a:pt x="2033812" y="1228301"/>
                  </a:lnTo>
                  <a:lnTo>
                    <a:pt x="1848920" y="1395636"/>
                  </a:lnTo>
                  <a:lnTo>
                    <a:pt x="4186654" y="1395636"/>
                  </a:lnTo>
                  <a:lnTo>
                    <a:pt x="4073541" y="115341"/>
                  </a:lnTo>
                  <a:lnTo>
                    <a:pt x="3328056" y="115341"/>
                  </a:lnTo>
                  <a:lnTo>
                    <a:pt x="3143164" y="82522"/>
                  </a:lnTo>
                  <a:lnTo>
                    <a:pt x="2958272" y="81759"/>
                  </a:lnTo>
                  <a:close/>
                </a:path>
                <a:path w="4438015" h="3129915">
                  <a:moveTo>
                    <a:pt x="3512948" y="0"/>
                  </a:moveTo>
                  <a:lnTo>
                    <a:pt x="3328056" y="115341"/>
                  </a:lnTo>
                  <a:lnTo>
                    <a:pt x="4073541" y="115341"/>
                  </a:lnTo>
                  <a:lnTo>
                    <a:pt x="4067624" y="48368"/>
                  </a:lnTo>
                  <a:lnTo>
                    <a:pt x="3893297" y="26330"/>
                  </a:lnTo>
                  <a:lnTo>
                    <a:pt x="3697840" y="26330"/>
                  </a:lnTo>
                  <a:lnTo>
                    <a:pt x="3512948" y="0"/>
                  </a:lnTo>
                  <a:close/>
                </a:path>
                <a:path w="4438015" h="3129915">
                  <a:moveTo>
                    <a:pt x="3882732" y="24995"/>
                  </a:moveTo>
                  <a:lnTo>
                    <a:pt x="3697840" y="26330"/>
                  </a:lnTo>
                  <a:lnTo>
                    <a:pt x="3893297" y="26330"/>
                  </a:lnTo>
                  <a:lnTo>
                    <a:pt x="3882732" y="24995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5686" y="2212196"/>
              <a:ext cx="5390515" cy="3600450"/>
            </a:xfrm>
            <a:custGeom>
              <a:avLst/>
              <a:gdLst/>
              <a:ahLst/>
              <a:cxnLst/>
              <a:rect l="l" t="t" r="r" b="b"/>
              <a:pathLst>
                <a:path w="5390515" h="3600450">
                  <a:moveTo>
                    <a:pt x="26114" y="360619"/>
                  </a:moveTo>
                  <a:lnTo>
                    <a:pt x="5390072" y="360619"/>
                  </a:lnTo>
                </a:path>
                <a:path w="5390515" h="3600450">
                  <a:moveTo>
                    <a:pt x="26114" y="0"/>
                  </a:moveTo>
                  <a:lnTo>
                    <a:pt x="5390072" y="0"/>
                  </a:lnTo>
                </a:path>
                <a:path w="5390515" h="3600450">
                  <a:moveTo>
                    <a:pt x="26114" y="3571814"/>
                  </a:moveTo>
                  <a:lnTo>
                    <a:pt x="26114" y="0"/>
                  </a:lnTo>
                </a:path>
                <a:path w="5390515" h="3600450">
                  <a:moveTo>
                    <a:pt x="0" y="3571814"/>
                  </a:moveTo>
                  <a:lnTo>
                    <a:pt x="26114" y="3571814"/>
                  </a:lnTo>
                </a:path>
                <a:path w="5390515" h="3600450">
                  <a:moveTo>
                    <a:pt x="0" y="3216957"/>
                  </a:moveTo>
                  <a:lnTo>
                    <a:pt x="26114" y="3216957"/>
                  </a:lnTo>
                </a:path>
                <a:path w="5390515" h="3600450">
                  <a:moveTo>
                    <a:pt x="0" y="2856337"/>
                  </a:moveTo>
                  <a:lnTo>
                    <a:pt x="26114" y="2856337"/>
                  </a:lnTo>
                </a:path>
                <a:path w="5390515" h="3600450">
                  <a:moveTo>
                    <a:pt x="0" y="2501441"/>
                  </a:moveTo>
                  <a:lnTo>
                    <a:pt x="26114" y="2501441"/>
                  </a:lnTo>
                </a:path>
                <a:path w="5390515" h="3600450">
                  <a:moveTo>
                    <a:pt x="0" y="2146546"/>
                  </a:moveTo>
                  <a:lnTo>
                    <a:pt x="26114" y="2146546"/>
                  </a:lnTo>
                </a:path>
                <a:path w="5390515" h="3600450">
                  <a:moveTo>
                    <a:pt x="0" y="1785926"/>
                  </a:moveTo>
                  <a:lnTo>
                    <a:pt x="26114" y="1785926"/>
                  </a:lnTo>
                </a:path>
                <a:path w="5390515" h="3600450">
                  <a:moveTo>
                    <a:pt x="0" y="1431030"/>
                  </a:moveTo>
                  <a:lnTo>
                    <a:pt x="26114" y="1431030"/>
                  </a:lnTo>
                </a:path>
                <a:path w="5390515" h="3600450">
                  <a:moveTo>
                    <a:pt x="0" y="1076135"/>
                  </a:moveTo>
                  <a:lnTo>
                    <a:pt x="26114" y="1076135"/>
                  </a:lnTo>
                </a:path>
                <a:path w="5390515" h="3600450">
                  <a:moveTo>
                    <a:pt x="0" y="715515"/>
                  </a:moveTo>
                  <a:lnTo>
                    <a:pt x="26114" y="715515"/>
                  </a:lnTo>
                </a:path>
                <a:path w="5390515" h="3600450">
                  <a:moveTo>
                    <a:pt x="0" y="360619"/>
                  </a:moveTo>
                  <a:lnTo>
                    <a:pt x="26114" y="360619"/>
                  </a:lnTo>
                </a:path>
                <a:path w="5390515" h="3600450">
                  <a:moveTo>
                    <a:pt x="0" y="0"/>
                  </a:moveTo>
                  <a:lnTo>
                    <a:pt x="26114" y="0"/>
                  </a:lnTo>
                </a:path>
                <a:path w="5390515" h="3600450">
                  <a:moveTo>
                    <a:pt x="26114" y="3571814"/>
                  </a:moveTo>
                  <a:lnTo>
                    <a:pt x="5390072" y="3571814"/>
                  </a:lnTo>
                </a:path>
                <a:path w="5390515" h="3600450">
                  <a:moveTo>
                    <a:pt x="5390072" y="3571814"/>
                  </a:moveTo>
                  <a:lnTo>
                    <a:pt x="5390072" y="3600435"/>
                  </a:lnTo>
                </a:path>
              </a:pathLst>
            </a:custGeom>
            <a:ln w="547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747" y="3531932"/>
              <a:ext cx="5436938" cy="252055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769273" y="5714070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9273" y="5356541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69273" y="4999070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9273" y="4641264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9273" y="4283793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9273" y="3926274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9273" y="3568707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69273" y="3211235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7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9273" y="2853430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69273" y="2495958"/>
            <a:ext cx="749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4007" y="2138439"/>
            <a:ext cx="120014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25" dirty="0">
                <a:latin typeface="Arial"/>
                <a:cs typeface="Arial"/>
              </a:rPr>
              <a:t>10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0342" y="3577539"/>
            <a:ext cx="107722" cy="8502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spcBef>
                <a:spcPts val="35"/>
              </a:spcBef>
            </a:pPr>
            <a:r>
              <a:rPr sz="700" b="1" dirty="0">
                <a:latin typeface="Arial"/>
                <a:cs typeface="Arial"/>
              </a:rPr>
              <a:t>Millions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16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Dollars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1190" y="6085899"/>
            <a:ext cx="478155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b="1" spc="-40" dirty="0">
                <a:latin typeface="Arial"/>
                <a:cs typeface="Arial"/>
              </a:rPr>
              <a:t>Fiscal</a:t>
            </a:r>
            <a:r>
              <a:rPr sz="750" b="1" spc="-20" dirty="0">
                <a:latin typeface="Arial"/>
                <a:cs typeface="Arial"/>
              </a:rPr>
              <a:t> </a:t>
            </a:r>
            <a:r>
              <a:rPr sz="750" b="1" spc="-30" dirty="0">
                <a:latin typeface="Arial"/>
                <a:cs typeface="Arial"/>
              </a:rPr>
              <a:t>Year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7127" y="1873173"/>
            <a:ext cx="247967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50" b="1" spc="-65" dirty="0">
                <a:latin typeface="Arial"/>
                <a:cs typeface="Arial"/>
              </a:rPr>
              <a:t>Net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spc="-75" dirty="0">
                <a:latin typeface="Arial"/>
                <a:cs typeface="Arial"/>
              </a:rPr>
              <a:t>Debt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spc="-65" dirty="0">
                <a:latin typeface="Arial"/>
                <a:cs typeface="Arial"/>
              </a:rPr>
              <a:t>Service</a:t>
            </a:r>
            <a:r>
              <a:rPr sz="1350" b="1" spc="-90" dirty="0">
                <a:latin typeface="Arial"/>
                <a:cs typeface="Arial"/>
              </a:rPr>
              <a:t> </a:t>
            </a:r>
            <a:r>
              <a:rPr sz="1350" b="1" spc="-70" dirty="0">
                <a:latin typeface="Arial"/>
                <a:cs typeface="Arial"/>
              </a:rPr>
              <a:t>After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60" dirty="0">
                <a:latin typeface="Arial"/>
                <a:cs typeface="Arial"/>
              </a:rPr>
              <a:t>Refunding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41663" y="6387906"/>
            <a:ext cx="172720" cy="52069"/>
          </a:xfrm>
          <a:custGeom>
            <a:avLst/>
            <a:gdLst/>
            <a:ahLst/>
            <a:cxnLst/>
            <a:rect l="l" t="t" r="r" b="b"/>
            <a:pathLst>
              <a:path w="172720" h="52070">
                <a:moveTo>
                  <a:pt x="172356" y="0"/>
                </a:moveTo>
                <a:lnTo>
                  <a:pt x="0" y="0"/>
                </a:lnTo>
                <a:lnTo>
                  <a:pt x="0" y="51517"/>
                </a:lnTo>
                <a:lnTo>
                  <a:pt x="172356" y="51517"/>
                </a:lnTo>
                <a:lnTo>
                  <a:pt x="172356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18469" y="6340623"/>
            <a:ext cx="48133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30" dirty="0">
                <a:latin typeface="Arial"/>
                <a:cs typeface="Arial"/>
              </a:rPr>
              <a:t>Existing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DS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98989" y="6410801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134" y="0"/>
                </a:lnTo>
              </a:path>
            </a:pathLst>
          </a:custGeom>
          <a:ln w="343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71965" y="6340623"/>
            <a:ext cx="565150" cy="130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50" spc="-40" dirty="0">
                <a:latin typeface="Arial"/>
                <a:cs typeface="Arial"/>
              </a:rPr>
              <a:t>Refunding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DS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86010" y="621497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8</a:t>
            </a:r>
            <a:endParaRPr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6150" y="123826"/>
            <a:ext cx="4857750" cy="111442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136140" y="1249425"/>
            <a:ext cx="6788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2135">
              <a:spcBef>
                <a:spcPts val="95"/>
              </a:spcBef>
              <a:buClr>
                <a:srgbClr val="2CA1BE"/>
              </a:buClr>
              <a:buSzPct val="67857"/>
              <a:buFont typeface="Wingdings 3"/>
              <a:buChar char=""/>
              <a:tabLst>
                <a:tab pos="584200" algn="l"/>
                <a:tab pos="584835" algn="l"/>
              </a:tabLst>
            </a:pPr>
            <a:r>
              <a:rPr sz="2800" dirty="0">
                <a:latin typeface="Arial"/>
                <a:cs typeface="Arial"/>
              </a:rPr>
              <a:t>TCSD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valorem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remaining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$0.32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FBBC5-1CAB-9704-2AA6-0C8B6053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39" y="-423746"/>
            <a:ext cx="9857678" cy="735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F4F6A-5664-34E0-E48E-4876ED2C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8" y="0"/>
            <a:ext cx="6746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124201"/>
            <a:ext cx="7543800" cy="173218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/>
              <a:t>2022 Real Estate Assessments</a:t>
            </a:r>
            <a:br>
              <a:rPr lang="en-US" sz="4000" b="1" dirty="0"/>
            </a:br>
            <a:r>
              <a:rPr lang="en-US" sz="4000" b="1" dirty="0"/>
              <a:t>Report to the  Board of Supervisors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50862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February 1, 2022</a:t>
            </a:r>
          </a:p>
        </p:txBody>
      </p:sp>
      <p:pic>
        <p:nvPicPr>
          <p:cNvPr id="11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5938"/>
            <a:ext cx="3810000" cy="213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01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019CD-4CB6-9659-D08E-FD4164C1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0"/>
            <a:ext cx="102434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5411" y="1293616"/>
            <a:ext cx="7023502" cy="48106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294" y="531337"/>
            <a:ext cx="9495692" cy="793744"/>
          </a:xfrm>
          <a:prstGeom prst="rect">
            <a:avLst/>
          </a:prstGeom>
        </p:spPr>
        <p:txBody>
          <a:bodyPr vert="horz" wrap="square" lIns="0" tIns="115508" rIns="0" bIns="0" rtlCol="0" anchor="ctr">
            <a:spAutoFit/>
          </a:bodyPr>
          <a:lstStyle/>
          <a:p>
            <a:pPr marL="11468">
              <a:lnSpc>
                <a:spcPct val="100000"/>
              </a:lnSpc>
              <a:spcBef>
                <a:spcPts val="90"/>
              </a:spcBef>
            </a:pPr>
            <a:r>
              <a:rPr dirty="0"/>
              <a:t>Lowest</a:t>
            </a:r>
            <a:r>
              <a:rPr spc="-23" dirty="0"/>
              <a:t> </a:t>
            </a:r>
            <a:r>
              <a:rPr dirty="0"/>
              <a:t>Tax Rate</a:t>
            </a:r>
            <a:r>
              <a:rPr spc="-9" dirty="0"/>
              <a:t> </a:t>
            </a:r>
            <a:r>
              <a:rPr dirty="0"/>
              <a:t>in</a:t>
            </a:r>
            <a:r>
              <a:rPr spc="-18" dirty="0"/>
              <a:t> </a:t>
            </a:r>
            <a:r>
              <a:rPr spc="-9" dirty="0"/>
              <a:t>Region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579033" y="7317174"/>
            <a:ext cx="269622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635">
              <a:lnSpc>
                <a:spcPts val="1435"/>
              </a:lnSpc>
            </a:pPr>
            <a:fld id="{81D60167-4931-47E6-BA6A-407CBD079E47}" type="slidenum">
              <a:rPr lang="en-US" smtClean="0"/>
              <a:pPr marL="127635">
                <a:lnSpc>
                  <a:spcPts val="1435"/>
                </a:lnSpc>
              </a:pPr>
              <a:t>22</a:t>
            </a:fld>
            <a:endParaRPr spc="-23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4BD1-B808-531E-DAE1-B01FBF91D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9C770-03EF-AA62-B6CE-93BF3CA19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4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7526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8305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7050" y="146050"/>
          <a:ext cx="8687434" cy="36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269" y="737194"/>
            <a:ext cx="718160" cy="7188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175573" y="647699"/>
            <a:ext cx="986790" cy="942340"/>
          </a:xfrm>
          <a:custGeom>
            <a:avLst/>
            <a:gdLst/>
            <a:ahLst/>
            <a:cxnLst/>
            <a:rect l="l" t="t" r="r" b="b"/>
            <a:pathLst>
              <a:path w="986789" h="942340">
                <a:moveTo>
                  <a:pt x="961326" y="25400"/>
                </a:moveTo>
                <a:lnTo>
                  <a:pt x="948626" y="25400"/>
                </a:lnTo>
                <a:lnTo>
                  <a:pt x="948626" y="38100"/>
                </a:lnTo>
                <a:lnTo>
                  <a:pt x="948626" y="904240"/>
                </a:lnTo>
                <a:lnTo>
                  <a:pt x="948626" y="904570"/>
                </a:lnTo>
                <a:lnTo>
                  <a:pt x="38100" y="904570"/>
                </a:lnTo>
                <a:lnTo>
                  <a:pt x="31750" y="904570"/>
                </a:lnTo>
                <a:lnTo>
                  <a:pt x="31750" y="904240"/>
                </a:lnTo>
                <a:lnTo>
                  <a:pt x="38100" y="904240"/>
                </a:lnTo>
                <a:lnTo>
                  <a:pt x="38100" y="38100"/>
                </a:lnTo>
                <a:lnTo>
                  <a:pt x="948626" y="38100"/>
                </a:lnTo>
                <a:lnTo>
                  <a:pt x="948626" y="25400"/>
                </a:lnTo>
                <a:lnTo>
                  <a:pt x="25400" y="25400"/>
                </a:lnTo>
                <a:lnTo>
                  <a:pt x="25400" y="31750"/>
                </a:lnTo>
                <a:lnTo>
                  <a:pt x="25400" y="38100"/>
                </a:lnTo>
                <a:lnTo>
                  <a:pt x="25400" y="904240"/>
                </a:lnTo>
                <a:lnTo>
                  <a:pt x="25400" y="910590"/>
                </a:lnTo>
                <a:lnTo>
                  <a:pt x="25400" y="916940"/>
                </a:lnTo>
                <a:lnTo>
                  <a:pt x="961326" y="916940"/>
                </a:lnTo>
                <a:lnTo>
                  <a:pt x="961326" y="910920"/>
                </a:lnTo>
                <a:lnTo>
                  <a:pt x="961326" y="910590"/>
                </a:lnTo>
                <a:lnTo>
                  <a:pt x="961326" y="904570"/>
                </a:lnTo>
                <a:lnTo>
                  <a:pt x="954976" y="904570"/>
                </a:lnTo>
                <a:lnTo>
                  <a:pt x="954976" y="904240"/>
                </a:lnTo>
                <a:lnTo>
                  <a:pt x="961326" y="904240"/>
                </a:lnTo>
                <a:lnTo>
                  <a:pt x="961326" y="38100"/>
                </a:lnTo>
                <a:lnTo>
                  <a:pt x="961326" y="31750"/>
                </a:lnTo>
                <a:lnTo>
                  <a:pt x="961326" y="25400"/>
                </a:lnTo>
                <a:close/>
              </a:path>
              <a:path w="986789" h="942340">
                <a:moveTo>
                  <a:pt x="986726" y="0"/>
                </a:moveTo>
                <a:lnTo>
                  <a:pt x="974026" y="0"/>
                </a:lnTo>
                <a:lnTo>
                  <a:pt x="974026" y="12700"/>
                </a:lnTo>
                <a:lnTo>
                  <a:pt x="974026" y="929640"/>
                </a:lnTo>
                <a:lnTo>
                  <a:pt x="12700" y="929640"/>
                </a:lnTo>
                <a:lnTo>
                  <a:pt x="12700" y="12700"/>
                </a:lnTo>
                <a:lnTo>
                  <a:pt x="19050" y="12700"/>
                </a:lnTo>
                <a:lnTo>
                  <a:pt x="974026" y="12700"/>
                </a:lnTo>
                <a:lnTo>
                  <a:pt x="974026" y="0"/>
                </a:lnTo>
                <a:lnTo>
                  <a:pt x="19050" y="0"/>
                </a:lnTo>
                <a:lnTo>
                  <a:pt x="0" y="0"/>
                </a:lnTo>
                <a:lnTo>
                  <a:pt x="0" y="12700"/>
                </a:lnTo>
                <a:lnTo>
                  <a:pt x="0" y="929640"/>
                </a:lnTo>
                <a:lnTo>
                  <a:pt x="0" y="942340"/>
                </a:lnTo>
                <a:lnTo>
                  <a:pt x="986726" y="942340"/>
                </a:lnTo>
                <a:lnTo>
                  <a:pt x="986726" y="929640"/>
                </a:lnTo>
                <a:lnTo>
                  <a:pt x="986726" y="12700"/>
                </a:lnTo>
                <a:lnTo>
                  <a:pt x="98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84740" y="59690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6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3106" y="304839"/>
            <a:ext cx="4141617" cy="640076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45283" y="1976923"/>
            <a:ext cx="1396365" cy="88780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168910">
              <a:lnSpc>
                <a:spcPct val="150000"/>
              </a:lnSpc>
              <a:spcBef>
                <a:spcPts val="95"/>
              </a:spcBef>
            </a:pPr>
            <a:r>
              <a:rPr sz="2000" spc="-10" dirty="0"/>
              <a:t>Economic Development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950879" y="3382774"/>
            <a:ext cx="1581785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Reference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Map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97180" marR="287020" indent="-635" algn="ctr">
              <a:lnSpc>
                <a:spcPct val="15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Strategic location!!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6548" y="5334207"/>
            <a:ext cx="1173480" cy="880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Things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happening!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34795" y="1798327"/>
            <a:ext cx="1243330" cy="3225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Private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Public Investment </a:t>
            </a:r>
            <a:r>
              <a:rPr sz="2000" dirty="0">
                <a:latin typeface="Times New Roman"/>
                <a:cs typeface="Times New Roman"/>
              </a:rPr>
              <a:t>Activity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spc="-10" dirty="0">
                <a:latin typeface="Times New Roman"/>
                <a:cs typeface="Times New Roman"/>
              </a:rPr>
              <a:t>Occurring throughout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District!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8600" y="685800"/>
            <a:ext cx="685800" cy="5715000"/>
          </a:xfrm>
          <a:custGeom>
            <a:avLst/>
            <a:gdLst/>
            <a:ahLst/>
            <a:cxnLst/>
            <a:rect l="l" t="t" r="r" b="b"/>
            <a:pathLst>
              <a:path w="685800" h="5715000">
                <a:moveTo>
                  <a:pt x="0" y="0"/>
                </a:moveTo>
                <a:lnTo>
                  <a:pt x="78625" y="1509"/>
                </a:lnTo>
                <a:lnTo>
                  <a:pt x="150800" y="5809"/>
                </a:lnTo>
                <a:lnTo>
                  <a:pt x="214468" y="12556"/>
                </a:lnTo>
                <a:lnTo>
                  <a:pt x="267569" y="21407"/>
                </a:lnTo>
                <a:lnTo>
                  <a:pt x="308047" y="32018"/>
                </a:lnTo>
                <a:lnTo>
                  <a:pt x="342900" y="57150"/>
                </a:lnTo>
                <a:lnTo>
                  <a:pt x="342900" y="2800350"/>
                </a:lnTo>
                <a:lnTo>
                  <a:pt x="351956" y="2813452"/>
                </a:lnTo>
                <a:lnTo>
                  <a:pt x="418230" y="2836092"/>
                </a:lnTo>
                <a:lnTo>
                  <a:pt x="471331" y="2844943"/>
                </a:lnTo>
                <a:lnTo>
                  <a:pt x="534999" y="2851690"/>
                </a:lnTo>
                <a:lnTo>
                  <a:pt x="607174" y="2855990"/>
                </a:lnTo>
                <a:lnTo>
                  <a:pt x="685800" y="2857500"/>
                </a:lnTo>
                <a:lnTo>
                  <a:pt x="607174" y="2859009"/>
                </a:lnTo>
                <a:lnTo>
                  <a:pt x="534999" y="2863309"/>
                </a:lnTo>
                <a:lnTo>
                  <a:pt x="471331" y="2870056"/>
                </a:lnTo>
                <a:lnTo>
                  <a:pt x="418230" y="2878907"/>
                </a:lnTo>
                <a:lnTo>
                  <a:pt x="377752" y="2889518"/>
                </a:lnTo>
                <a:lnTo>
                  <a:pt x="342900" y="2914650"/>
                </a:lnTo>
                <a:lnTo>
                  <a:pt x="342900" y="5657850"/>
                </a:lnTo>
                <a:lnTo>
                  <a:pt x="308047" y="5682981"/>
                </a:lnTo>
                <a:lnTo>
                  <a:pt x="267569" y="5693592"/>
                </a:lnTo>
                <a:lnTo>
                  <a:pt x="214468" y="5702443"/>
                </a:lnTo>
                <a:lnTo>
                  <a:pt x="150800" y="5709190"/>
                </a:lnTo>
                <a:lnTo>
                  <a:pt x="78625" y="5713490"/>
                </a:ln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940FF-3EC3-9BF7-A438-87A06F82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1" y="-167267"/>
            <a:ext cx="8642195" cy="75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3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A332B-266C-00C5-4CBC-7ACDE726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8" y="0"/>
            <a:ext cx="11195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2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62110-024C-C45B-A6A6-F6F021BE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152401"/>
            <a:ext cx="10755086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E4118-0C25-D131-D74F-46F81D370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0"/>
            <a:ext cx="8229599" cy="71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1468A-FDBB-ED50-FDC5-9F2FEFC6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4" y="144966"/>
            <a:ext cx="11474604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990600"/>
            <a:ext cx="76200" cy="5105400"/>
          </a:xfrm>
          <a:custGeom>
            <a:avLst/>
            <a:gdLst/>
            <a:ahLst/>
            <a:cxnLst/>
            <a:rect l="l" t="t" r="r" b="b"/>
            <a:pathLst>
              <a:path w="76200" h="5105400">
                <a:moveTo>
                  <a:pt x="76200" y="0"/>
                </a:moveTo>
                <a:lnTo>
                  <a:pt x="0" y="0"/>
                </a:lnTo>
                <a:lnTo>
                  <a:pt x="0" y="5105400"/>
                </a:lnTo>
                <a:lnTo>
                  <a:pt x="76200" y="5105400"/>
                </a:lnTo>
                <a:lnTo>
                  <a:pt x="76200" y="0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98650" y="298450"/>
            <a:ext cx="8401050" cy="698500"/>
            <a:chOff x="374650" y="298450"/>
            <a:chExt cx="8401050" cy="698500"/>
          </a:xfrm>
        </p:grpSpPr>
        <p:sp>
          <p:nvSpPr>
            <p:cNvPr id="4" name="object 4"/>
            <p:cNvSpPr/>
            <p:nvPr/>
          </p:nvSpPr>
          <p:spPr>
            <a:xfrm>
              <a:off x="8324850" y="304800"/>
              <a:ext cx="444500" cy="457200"/>
            </a:xfrm>
            <a:custGeom>
              <a:avLst/>
              <a:gdLst/>
              <a:ahLst/>
              <a:cxnLst/>
              <a:rect l="l" t="t" r="r" b="b"/>
              <a:pathLst>
                <a:path w="444500" h="457200">
                  <a:moveTo>
                    <a:pt x="0" y="457200"/>
                  </a:moveTo>
                  <a:lnTo>
                    <a:pt x="444500" y="457200"/>
                  </a:lnTo>
                  <a:lnTo>
                    <a:pt x="4445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2150" y="30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304800"/>
              <a:ext cx="7943850" cy="457200"/>
            </a:xfrm>
            <a:custGeom>
              <a:avLst/>
              <a:gdLst/>
              <a:ahLst/>
              <a:cxnLst/>
              <a:rect l="l" t="t" r="r" b="b"/>
              <a:pathLst>
                <a:path w="7943850" h="457200">
                  <a:moveTo>
                    <a:pt x="794385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43850" y="457200"/>
                  </a:lnTo>
                  <a:lnTo>
                    <a:pt x="7943850" y="0"/>
                  </a:lnTo>
                  <a:close/>
                </a:path>
              </a:pathLst>
            </a:custGeom>
            <a:solidFill>
              <a:srgbClr val="99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304800"/>
              <a:ext cx="7943850" cy="457200"/>
            </a:xfrm>
            <a:custGeom>
              <a:avLst/>
              <a:gdLst/>
              <a:ahLst/>
              <a:cxnLst/>
              <a:rect l="l" t="t" r="r" b="b"/>
              <a:pathLst>
                <a:path w="7943850" h="457200">
                  <a:moveTo>
                    <a:pt x="0" y="457200"/>
                  </a:moveTo>
                  <a:lnTo>
                    <a:pt x="7943850" y="457200"/>
                  </a:lnTo>
                  <a:lnTo>
                    <a:pt x="794385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762000"/>
              <a:ext cx="7943850" cy="228600"/>
            </a:xfrm>
            <a:custGeom>
              <a:avLst/>
              <a:gdLst/>
              <a:ahLst/>
              <a:cxnLst/>
              <a:rect l="l" t="t" r="r" b="b"/>
              <a:pathLst>
                <a:path w="7943850" h="228600">
                  <a:moveTo>
                    <a:pt x="794385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943850" y="228600"/>
                  </a:lnTo>
                  <a:lnTo>
                    <a:pt x="7943850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" y="762000"/>
              <a:ext cx="7943850" cy="228600"/>
            </a:xfrm>
            <a:custGeom>
              <a:avLst/>
              <a:gdLst/>
              <a:ahLst/>
              <a:cxnLst/>
              <a:rect l="l" t="t" r="r" b="b"/>
              <a:pathLst>
                <a:path w="7943850" h="228600">
                  <a:moveTo>
                    <a:pt x="0" y="228600"/>
                  </a:moveTo>
                  <a:lnTo>
                    <a:pt x="7943850" y="228600"/>
                  </a:lnTo>
                  <a:lnTo>
                    <a:pt x="794385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1675" y="762000"/>
              <a:ext cx="447675" cy="228600"/>
            </a:xfrm>
            <a:custGeom>
              <a:avLst/>
              <a:gdLst/>
              <a:ahLst/>
              <a:cxnLst/>
              <a:rect l="l" t="t" r="r" b="b"/>
              <a:pathLst>
                <a:path w="447675" h="228600">
                  <a:moveTo>
                    <a:pt x="4476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47675" y="228600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99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1675" y="762000"/>
              <a:ext cx="447675" cy="228600"/>
            </a:xfrm>
            <a:custGeom>
              <a:avLst/>
              <a:gdLst/>
              <a:ahLst/>
              <a:cxnLst/>
              <a:rect l="l" t="t" r="r" b="b"/>
              <a:pathLst>
                <a:path w="447675" h="228600">
                  <a:moveTo>
                    <a:pt x="0" y="228600"/>
                  </a:moveTo>
                  <a:lnTo>
                    <a:pt x="447675" y="228600"/>
                  </a:lnTo>
                  <a:lnTo>
                    <a:pt x="4476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98651" y="298450"/>
            <a:ext cx="8404225" cy="5803900"/>
            <a:chOff x="374650" y="298450"/>
            <a:chExt cx="8404225" cy="5803900"/>
          </a:xfrm>
        </p:grpSpPr>
        <p:sp>
          <p:nvSpPr>
            <p:cNvPr id="13" name="object 13"/>
            <p:cNvSpPr/>
            <p:nvPr/>
          </p:nvSpPr>
          <p:spPr>
            <a:xfrm>
              <a:off x="762000" y="3581400"/>
              <a:ext cx="7696200" cy="0"/>
            </a:xfrm>
            <a:custGeom>
              <a:avLst/>
              <a:gdLst/>
              <a:ahLst/>
              <a:cxnLst/>
              <a:rect l="l" t="t" r="r" b="b"/>
              <a:pathLst>
                <a:path w="7696200">
                  <a:moveTo>
                    <a:pt x="76962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000" y="304800"/>
              <a:ext cx="8391525" cy="5791200"/>
            </a:xfrm>
            <a:custGeom>
              <a:avLst/>
              <a:gdLst/>
              <a:ahLst/>
              <a:cxnLst/>
              <a:rect l="l" t="t" r="r" b="b"/>
              <a:pathLst>
                <a:path w="8391525" h="5791200">
                  <a:moveTo>
                    <a:pt x="0" y="0"/>
                  </a:moveTo>
                  <a:lnTo>
                    <a:pt x="8391525" y="0"/>
                  </a:lnTo>
                  <a:lnTo>
                    <a:pt x="8391525" y="5791200"/>
                  </a:lnTo>
                  <a:lnTo>
                    <a:pt x="0" y="5791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60450" y="1509014"/>
            <a:ext cx="454406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121212"/>
                </a:solidFill>
                <a:latin typeface="Times New Roman"/>
                <a:cs typeface="Times New Roman"/>
              </a:rPr>
              <a:t>Goochland</a:t>
            </a:r>
            <a:r>
              <a:rPr b="1" spc="-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121212"/>
                </a:solidFill>
                <a:latin typeface="Times New Roman"/>
                <a:cs typeface="Times New Roman"/>
              </a:rPr>
              <a:t>County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12878" y="2488946"/>
            <a:ext cx="6840220" cy="26552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46430" marR="563245" algn="ctr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Tuckahoe</a:t>
            </a:r>
            <a:r>
              <a:rPr sz="2400" b="1" spc="-4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Creek</a:t>
            </a:r>
            <a:r>
              <a:rPr sz="2400" b="1" spc="-6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Service</a:t>
            </a:r>
            <a:r>
              <a:rPr sz="2400" b="1" spc="-6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District</a:t>
            </a:r>
            <a:r>
              <a:rPr sz="2400" b="1" spc="-7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21212"/>
                </a:solidFill>
                <a:latin typeface="Times New Roman"/>
                <a:cs typeface="Times New Roman"/>
              </a:rPr>
              <a:t>Initiatives </a:t>
            </a:r>
            <a:r>
              <a:rPr sz="2400" b="1" spc="-25" dirty="0">
                <a:solidFill>
                  <a:srgbClr val="121212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55"/>
              </a:lnSpc>
            </a:pP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Refunding</a:t>
            </a:r>
            <a:r>
              <a:rPr sz="2400" b="1" spc="-4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2400" b="1" spc="-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2002</a:t>
            </a:r>
            <a:r>
              <a:rPr sz="2400" b="1" spc="-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Water</a:t>
            </a:r>
            <a:r>
              <a:rPr sz="2400" b="1" spc="-6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and</a:t>
            </a:r>
            <a:r>
              <a:rPr sz="2400" b="1" spc="-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Sewer</a:t>
            </a:r>
            <a:r>
              <a:rPr sz="2400" b="1" spc="-3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1212"/>
                </a:solidFill>
                <a:latin typeface="Times New Roman"/>
                <a:cs typeface="Times New Roman"/>
              </a:rPr>
              <a:t>Revenue</a:t>
            </a:r>
            <a:r>
              <a:rPr sz="2400" b="1" spc="-3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21212"/>
                </a:solidFill>
                <a:latin typeface="Times New Roman"/>
                <a:cs typeface="Times New Roman"/>
              </a:rPr>
              <a:t>Bonds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Presentation</a:t>
            </a:r>
            <a:r>
              <a:rPr sz="2000" b="1" i="1" spc="-7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for</a:t>
            </a:r>
            <a:r>
              <a:rPr sz="2000" b="1" i="1" spc="-3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the</a:t>
            </a:r>
            <a:r>
              <a:rPr sz="2000" b="1" i="1" spc="-2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Board</a:t>
            </a:r>
            <a:r>
              <a:rPr sz="2000" b="1" i="1" spc="-2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2000" b="1" i="1" spc="-2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Supervisors</a:t>
            </a:r>
            <a:r>
              <a:rPr sz="2000" b="1" i="1" spc="-5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21212"/>
                </a:solidFill>
                <a:latin typeface="Times New Roman"/>
                <a:cs typeface="Times New Roman"/>
              </a:rPr>
              <a:t>and</a:t>
            </a:r>
            <a:r>
              <a:rPr sz="2000" b="1" i="1" spc="-1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121212"/>
                </a:solidFill>
                <a:latin typeface="Times New Roman"/>
                <a:cs typeface="Times New Roman"/>
              </a:rPr>
              <a:t>Citizens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905" algn="ctr"/>
            <a:r>
              <a:rPr sz="3200" b="1" dirty="0">
                <a:latin typeface="Times New Roman"/>
                <a:cs typeface="Times New Roman"/>
              </a:rPr>
              <a:t>September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24,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2012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1700" y="1181100"/>
            <a:ext cx="1219200" cy="1163320"/>
            <a:chOff x="647700" y="1181100"/>
            <a:chExt cx="1219200" cy="11633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588" y="1283652"/>
              <a:ext cx="901521" cy="90233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7700" y="1181099"/>
              <a:ext cx="1219200" cy="1163320"/>
            </a:xfrm>
            <a:custGeom>
              <a:avLst/>
              <a:gdLst/>
              <a:ahLst/>
              <a:cxnLst/>
              <a:rect l="l" t="t" r="r" b="b"/>
              <a:pathLst>
                <a:path w="1219200" h="1163320">
                  <a:moveTo>
                    <a:pt x="1193800" y="25400"/>
                  </a:moveTo>
                  <a:lnTo>
                    <a:pt x="1181100" y="25400"/>
                  </a:lnTo>
                  <a:lnTo>
                    <a:pt x="1181100" y="38100"/>
                  </a:lnTo>
                  <a:lnTo>
                    <a:pt x="1181100" y="1125220"/>
                  </a:lnTo>
                  <a:lnTo>
                    <a:pt x="1181100" y="1125791"/>
                  </a:lnTo>
                  <a:lnTo>
                    <a:pt x="38100" y="1125791"/>
                  </a:lnTo>
                  <a:lnTo>
                    <a:pt x="31750" y="1125791"/>
                  </a:lnTo>
                  <a:lnTo>
                    <a:pt x="31750" y="1125220"/>
                  </a:lnTo>
                  <a:lnTo>
                    <a:pt x="38100" y="1125220"/>
                  </a:lnTo>
                  <a:lnTo>
                    <a:pt x="38100" y="38100"/>
                  </a:lnTo>
                  <a:lnTo>
                    <a:pt x="1181100" y="38100"/>
                  </a:lnTo>
                  <a:lnTo>
                    <a:pt x="1181100" y="25400"/>
                  </a:lnTo>
                  <a:lnTo>
                    <a:pt x="25400" y="25400"/>
                  </a:lnTo>
                  <a:lnTo>
                    <a:pt x="25400" y="31750"/>
                  </a:lnTo>
                  <a:lnTo>
                    <a:pt x="25400" y="38100"/>
                  </a:lnTo>
                  <a:lnTo>
                    <a:pt x="25400" y="1125220"/>
                  </a:lnTo>
                  <a:lnTo>
                    <a:pt x="25400" y="1131570"/>
                  </a:lnTo>
                  <a:lnTo>
                    <a:pt x="25400" y="1137920"/>
                  </a:lnTo>
                  <a:lnTo>
                    <a:pt x="1193800" y="1137920"/>
                  </a:lnTo>
                  <a:lnTo>
                    <a:pt x="1193800" y="1132141"/>
                  </a:lnTo>
                  <a:lnTo>
                    <a:pt x="1193800" y="1131570"/>
                  </a:lnTo>
                  <a:lnTo>
                    <a:pt x="1193800" y="1125791"/>
                  </a:lnTo>
                  <a:lnTo>
                    <a:pt x="1187450" y="1125791"/>
                  </a:lnTo>
                  <a:lnTo>
                    <a:pt x="1187450" y="1125220"/>
                  </a:lnTo>
                  <a:lnTo>
                    <a:pt x="1193800" y="1125220"/>
                  </a:lnTo>
                  <a:lnTo>
                    <a:pt x="1193800" y="38100"/>
                  </a:lnTo>
                  <a:lnTo>
                    <a:pt x="1193800" y="31750"/>
                  </a:lnTo>
                  <a:lnTo>
                    <a:pt x="1193800" y="25400"/>
                  </a:lnTo>
                  <a:close/>
                </a:path>
                <a:path w="1219200" h="1163320">
                  <a:moveTo>
                    <a:pt x="1219200" y="0"/>
                  </a:moveTo>
                  <a:lnTo>
                    <a:pt x="1206500" y="0"/>
                  </a:lnTo>
                  <a:lnTo>
                    <a:pt x="1206500" y="12700"/>
                  </a:lnTo>
                  <a:lnTo>
                    <a:pt x="1206500" y="1150620"/>
                  </a:lnTo>
                  <a:lnTo>
                    <a:pt x="12700" y="1150620"/>
                  </a:lnTo>
                  <a:lnTo>
                    <a:pt x="12700" y="12700"/>
                  </a:lnTo>
                  <a:lnTo>
                    <a:pt x="19050" y="12700"/>
                  </a:lnTo>
                  <a:lnTo>
                    <a:pt x="1206500" y="12700"/>
                  </a:lnTo>
                  <a:lnTo>
                    <a:pt x="120650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50620"/>
                  </a:lnTo>
                  <a:lnTo>
                    <a:pt x="0" y="1163320"/>
                  </a:lnTo>
                  <a:lnTo>
                    <a:pt x="1219200" y="1163320"/>
                  </a:lnTo>
                  <a:lnTo>
                    <a:pt x="1219200" y="1150620"/>
                  </a:lnTo>
                  <a:lnTo>
                    <a:pt x="1219200" y="12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2480</TotalTime>
  <Words>635</Words>
  <Application>Microsoft Office PowerPoint</Application>
  <PresentationFormat>Widescreen</PresentationFormat>
  <Paragraphs>170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Tuckahoe Creek Service District</vt:lpstr>
      <vt:lpstr>PowerPoint Presentation</vt:lpstr>
      <vt:lpstr>Economic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Goochland County</vt:lpstr>
      <vt:lpstr>Refunding Objectives</vt:lpstr>
      <vt:lpstr>Today – The Team</vt:lpstr>
      <vt:lpstr>Gross Debt Service Comparison</vt:lpstr>
      <vt:lpstr>Debt Service Savings</vt:lpstr>
      <vt:lpstr>Proposal Meets Goals</vt:lpstr>
      <vt:lpstr>PowerPoint Presentation</vt:lpstr>
      <vt:lpstr>Staff Recommendation</vt:lpstr>
      <vt:lpstr>PowerPoint Presentation</vt:lpstr>
      <vt:lpstr>PowerPoint Presentation</vt:lpstr>
      <vt:lpstr>PowerPoint Presentation</vt:lpstr>
      <vt:lpstr>2022 Real Estate Assessments Report to the  Board of Supervisors</vt:lpstr>
      <vt:lpstr>PowerPoint Presentation</vt:lpstr>
      <vt:lpstr>Lowest Tax Rate in Region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Tuckahoe Creek Sewer District</dc:title>
  <dc:creator>Carpenter, Victor</dc:creator>
  <cp:lastModifiedBy>Beczkiewicz, Lisa</cp:lastModifiedBy>
  <cp:revision>4</cp:revision>
  <dcterms:created xsi:type="dcterms:W3CDTF">2023-04-26T20:17:09Z</dcterms:created>
  <dcterms:modified xsi:type="dcterms:W3CDTF">2023-05-02T12:37:44Z</dcterms:modified>
</cp:coreProperties>
</file>